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6858000" cx="12192000"/>
  <p:notesSz cx="6858000" cy="9144000"/>
  <p:embeddedFontLst>
    <p:embeddedFont>
      <p:font typeface="Palatino Linotype"/>
      <p:regular r:id="rId32"/>
      <p:bold r:id="rId33"/>
      <p:italic r:id="rId34"/>
      <p:boldItalic r:id="rId35"/>
    </p:embeddedFont>
    <p:embeddedFont>
      <p:font typeface="Quattrocento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ECAFB2E-5302-480E-81C0-67B8C66C2921}">
  <a:tblStyle styleId="{0ECAFB2E-5302-480E-81C0-67B8C66C2921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alatinoLinotype-bold.fntdata"/><Relationship Id="rId10" Type="http://schemas.openxmlformats.org/officeDocument/2006/relationships/slide" Target="slides/slide5.xml"/><Relationship Id="rId32" Type="http://schemas.openxmlformats.org/officeDocument/2006/relationships/font" Target="fonts/PalatinoLinotype-regular.fntdata"/><Relationship Id="rId13" Type="http://schemas.openxmlformats.org/officeDocument/2006/relationships/slide" Target="slides/slide8.xml"/><Relationship Id="rId35" Type="http://schemas.openxmlformats.org/officeDocument/2006/relationships/font" Target="fonts/PalatinoLinotype-boldItalic.fntdata"/><Relationship Id="rId12" Type="http://schemas.openxmlformats.org/officeDocument/2006/relationships/slide" Target="slides/slide7.xml"/><Relationship Id="rId34" Type="http://schemas.openxmlformats.org/officeDocument/2006/relationships/font" Target="fonts/PalatinoLinotype-italic.fntdata"/><Relationship Id="rId15" Type="http://schemas.openxmlformats.org/officeDocument/2006/relationships/slide" Target="slides/slide10.xml"/><Relationship Id="rId37" Type="http://schemas.openxmlformats.org/officeDocument/2006/relationships/font" Target="fonts/QuattrocentoSans-bold.fntdata"/><Relationship Id="rId14" Type="http://schemas.openxmlformats.org/officeDocument/2006/relationships/slide" Target="slides/slide9.xml"/><Relationship Id="rId36" Type="http://schemas.openxmlformats.org/officeDocument/2006/relationships/font" Target="fonts/QuattrocentoSans-regular.fntdata"/><Relationship Id="rId17" Type="http://schemas.openxmlformats.org/officeDocument/2006/relationships/slide" Target="slides/slide12.xml"/><Relationship Id="rId39" Type="http://schemas.openxmlformats.org/officeDocument/2006/relationships/font" Target="fonts/QuattrocentoSans-boldItalic.fntdata"/><Relationship Id="rId16" Type="http://schemas.openxmlformats.org/officeDocument/2006/relationships/slide" Target="slides/slide11.xml"/><Relationship Id="rId38" Type="http://schemas.openxmlformats.org/officeDocument/2006/relationships/font" Target="fonts/QuattrocentoSans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technologyreview.com/2016/07/20/158748/six-ways-drones-are-revolutionizing-agriculture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/>
          <p:nvPr/>
        </p:nvSpPr>
        <p:spPr>
          <a:xfrm>
            <a:off x="-1" y="5994400"/>
            <a:ext cx="12192000" cy="8636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3"/>
          <p:cNvSpPr/>
          <p:nvPr/>
        </p:nvSpPr>
        <p:spPr>
          <a:xfrm>
            <a:off x="0" y="0"/>
            <a:ext cx="45719" cy="5994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3"/>
          <p:cNvSpPr/>
          <p:nvPr/>
        </p:nvSpPr>
        <p:spPr>
          <a:xfrm>
            <a:off x="0" y="-20053"/>
            <a:ext cx="12192000" cy="4571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3"/>
          <p:cNvSpPr/>
          <p:nvPr/>
        </p:nvSpPr>
        <p:spPr>
          <a:xfrm>
            <a:off x="12141868" y="0"/>
            <a:ext cx="45719" cy="5994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630139" y="304803"/>
            <a:ext cx="10927309" cy="1261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Identification of Tree Canopy in Different Challenging Backgrounds from UAV Imagery Using Deep Learning</a:t>
            </a:r>
            <a:endParaRPr/>
          </a:p>
        </p:txBody>
      </p:sp>
      <p:sp>
        <p:nvSpPr>
          <p:cNvPr id="94" name="Google Shape;94;p13"/>
          <p:cNvSpPr txBox="1"/>
          <p:nvPr/>
        </p:nvSpPr>
        <p:spPr>
          <a:xfrm>
            <a:off x="6775313" y="1995439"/>
            <a:ext cx="6105378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strike="noStrike">
                <a:solidFill>
                  <a:srgbClr val="080000"/>
                </a:solidFill>
                <a:latin typeface="Calibri"/>
                <a:ea typeface="Calibri"/>
                <a:cs typeface="Calibri"/>
                <a:sym typeface="Calibri"/>
              </a:rPr>
              <a:t>Presented By: </a:t>
            </a:r>
            <a:endParaRPr b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strike="noStrike">
                <a:solidFill>
                  <a:srgbClr val="080000"/>
                </a:solidFill>
                <a:latin typeface="Calibri"/>
                <a:ea typeface="Calibri"/>
                <a:cs typeface="Calibri"/>
                <a:sym typeface="Calibri"/>
              </a:rPr>
              <a:t>Tapos Biswas</a:t>
            </a:r>
            <a:endParaRPr b="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strike="noStrike">
                <a:solidFill>
                  <a:srgbClr val="080000"/>
                </a:solidFill>
                <a:latin typeface="Calibri"/>
                <a:ea typeface="Calibri"/>
                <a:cs typeface="Calibri"/>
                <a:sym typeface="Calibri"/>
              </a:rPr>
              <a:t>JN-092-003</a:t>
            </a:r>
            <a:endParaRPr b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strike="noStrike">
                <a:solidFill>
                  <a:srgbClr val="08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0" baseline="30000" i="0" lang="en-US" sz="1600" u="none" strike="noStrike">
                <a:solidFill>
                  <a:srgbClr val="080000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b="0" i="0" lang="en-US" sz="1600" u="none" strike="noStrike">
                <a:solidFill>
                  <a:srgbClr val="080000"/>
                </a:solidFill>
                <a:latin typeface="Calibri"/>
                <a:ea typeface="Calibri"/>
                <a:cs typeface="Calibri"/>
                <a:sym typeface="Calibri"/>
              </a:rPr>
              <a:t> Year 1</a:t>
            </a:r>
            <a:r>
              <a:rPr b="0" baseline="30000" i="0" lang="en-US" sz="1600" u="none" strike="noStrike">
                <a:solidFill>
                  <a:srgbClr val="080000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b="0" i="0" lang="en-US" sz="1600" u="none" strike="noStrike">
                <a:solidFill>
                  <a:srgbClr val="080000"/>
                </a:solidFill>
                <a:latin typeface="Calibri"/>
                <a:ea typeface="Calibri"/>
                <a:cs typeface="Calibri"/>
                <a:sym typeface="Calibri"/>
              </a:rPr>
              <a:t> Semester</a:t>
            </a:r>
            <a:endParaRPr b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strike="noStrike">
                <a:solidFill>
                  <a:srgbClr val="080000"/>
                </a:solidFill>
                <a:latin typeface="Calibri"/>
                <a:ea typeface="Calibri"/>
                <a:cs typeface="Calibri"/>
                <a:sym typeface="Calibri"/>
              </a:rPr>
              <a:t>Department of Robotics and Mechatronics Engineering</a:t>
            </a:r>
            <a:endParaRPr b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strike="noStrike">
                <a:solidFill>
                  <a:srgbClr val="080000"/>
                </a:solidFill>
                <a:latin typeface="Calibri"/>
                <a:ea typeface="Calibri"/>
                <a:cs typeface="Calibri"/>
                <a:sym typeface="Calibri"/>
              </a:rPr>
              <a:t>University of Dhaka</a:t>
            </a:r>
            <a:endParaRPr b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strike="noStrike">
                <a:solidFill>
                  <a:srgbClr val="080000"/>
                </a:solidFill>
                <a:latin typeface="Calibri"/>
                <a:ea typeface="Calibri"/>
                <a:cs typeface="Calibri"/>
                <a:sym typeface="Calibri"/>
              </a:rPr>
              <a:t>Email: tapos7218@gmail.com</a:t>
            </a:r>
            <a:endParaRPr b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1800" u="none" strike="noStrike">
                <a:solidFill>
                  <a:srgbClr val="080000"/>
                </a:solidFill>
                <a:latin typeface="Calibri"/>
                <a:ea typeface="Calibri"/>
                <a:cs typeface="Calibri"/>
                <a:sym typeface="Calibri"/>
              </a:rPr>
              <a:t>Ipshita Ahmed Moon</a:t>
            </a:r>
            <a:endParaRPr b="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strike="noStrike">
                <a:solidFill>
                  <a:srgbClr val="080000"/>
                </a:solidFill>
                <a:latin typeface="Calibri"/>
                <a:ea typeface="Calibri"/>
                <a:cs typeface="Calibri"/>
                <a:sym typeface="Calibri"/>
              </a:rPr>
              <a:t>SK-092-017</a:t>
            </a:r>
            <a:endParaRPr b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strike="noStrike">
                <a:solidFill>
                  <a:srgbClr val="08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0" baseline="30000" i="0" lang="en-US" sz="1600" u="none" strike="noStrike">
                <a:solidFill>
                  <a:srgbClr val="080000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b="0" i="0" lang="en-US" sz="1600" u="none" strike="noStrike">
                <a:solidFill>
                  <a:srgbClr val="080000"/>
                </a:solidFill>
                <a:latin typeface="Calibri"/>
                <a:ea typeface="Calibri"/>
                <a:cs typeface="Calibri"/>
                <a:sym typeface="Calibri"/>
              </a:rPr>
              <a:t> Year 1</a:t>
            </a:r>
            <a:r>
              <a:rPr b="0" baseline="30000" i="0" lang="en-US" sz="1600" u="none" strike="noStrike">
                <a:solidFill>
                  <a:srgbClr val="080000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b="0" i="0" lang="en-US" sz="1600" u="none" strike="noStrike">
                <a:solidFill>
                  <a:srgbClr val="080000"/>
                </a:solidFill>
                <a:latin typeface="Calibri"/>
                <a:ea typeface="Calibri"/>
                <a:cs typeface="Calibri"/>
                <a:sym typeface="Calibri"/>
              </a:rPr>
              <a:t> Semester</a:t>
            </a:r>
            <a:endParaRPr b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strike="noStrike">
                <a:solidFill>
                  <a:srgbClr val="080000"/>
                </a:solidFill>
                <a:latin typeface="Calibri"/>
                <a:ea typeface="Calibri"/>
                <a:cs typeface="Calibri"/>
                <a:sym typeface="Calibri"/>
              </a:rPr>
              <a:t>Department of Robotics and Mechatronics Engineering</a:t>
            </a:r>
            <a:endParaRPr b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strike="noStrike">
                <a:solidFill>
                  <a:srgbClr val="080000"/>
                </a:solidFill>
                <a:latin typeface="Calibri"/>
                <a:ea typeface="Calibri"/>
                <a:cs typeface="Calibri"/>
                <a:sym typeface="Calibri"/>
              </a:rPr>
              <a:t>University of Dhaka</a:t>
            </a:r>
            <a:endParaRPr b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strike="noStrike">
                <a:solidFill>
                  <a:srgbClr val="080000"/>
                </a:solidFill>
                <a:latin typeface="Calibri"/>
                <a:ea typeface="Calibri"/>
                <a:cs typeface="Calibri"/>
                <a:sym typeface="Calibri"/>
              </a:rPr>
              <a:t>Email: 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ipshitaam@gmail.com</a:t>
            </a:r>
            <a:endParaRPr b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3"/>
          <p:cNvSpPr txBox="1"/>
          <p:nvPr/>
        </p:nvSpPr>
        <p:spPr>
          <a:xfrm>
            <a:off x="703396" y="2517592"/>
            <a:ext cx="4740504" cy="2954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6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Supervised By </a:t>
            </a:r>
            <a:endParaRPr b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Md. Shifat-E-Arman Bhuiyan</a:t>
            </a:r>
            <a:endParaRPr b="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Lecturer</a:t>
            </a:r>
            <a:endParaRPr b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Department of Robotics and Mechatronics Engineering</a:t>
            </a:r>
            <a:endParaRPr b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University of Dhaka</a:t>
            </a:r>
            <a:endParaRPr b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Email: shifatearman@du.ac.bd</a:t>
            </a:r>
            <a:endParaRPr b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/>
          <p:nvPr/>
        </p:nvSpPr>
        <p:spPr>
          <a:xfrm>
            <a:off x="-1" y="5994400"/>
            <a:ext cx="12192000" cy="8636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2"/>
          <p:cNvSpPr/>
          <p:nvPr/>
        </p:nvSpPr>
        <p:spPr>
          <a:xfrm>
            <a:off x="0" y="0"/>
            <a:ext cx="45719" cy="5994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2"/>
          <p:cNvSpPr/>
          <p:nvPr/>
        </p:nvSpPr>
        <p:spPr>
          <a:xfrm>
            <a:off x="0" y="-20053"/>
            <a:ext cx="12192000" cy="4571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2"/>
          <p:cNvSpPr/>
          <p:nvPr/>
        </p:nvSpPr>
        <p:spPr>
          <a:xfrm>
            <a:off x="12141868" y="0"/>
            <a:ext cx="45719" cy="5994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2F2F2"/>
                </a:solidFill>
              </a:rPr>
              <a:t>‹#›</a:t>
            </a:fld>
            <a:endParaRPr sz="1800">
              <a:solidFill>
                <a:srgbClr val="F2F2F2"/>
              </a:solidFill>
            </a:endParaRPr>
          </a:p>
        </p:txBody>
      </p:sp>
      <p:sp>
        <p:nvSpPr>
          <p:cNvPr id="207" name="Google Shape;207;p22"/>
          <p:cNvSpPr txBox="1"/>
          <p:nvPr/>
        </p:nvSpPr>
        <p:spPr>
          <a:xfrm>
            <a:off x="868519" y="467466"/>
            <a:ext cx="11011536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 Learning-Based Instance Segmentation Method of Litchi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Canopy from UAV-Acquired Images [6]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2"/>
          <p:cNvSpPr txBox="1"/>
          <p:nvPr/>
        </p:nvSpPr>
        <p:spPr>
          <a:xfrm>
            <a:off x="868517" y="1796199"/>
            <a:ext cx="5866191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Simple structure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Lower requirements for data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Labor-friendly semi-auto annotation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Partition-based method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High-resolution digital orthophoto maps (DOMs)</a:t>
            </a:r>
            <a:endParaRPr b="0" i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Addition of citrus data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2"/>
          <p:cNvSpPr txBox="1"/>
          <p:nvPr>
            <p:ph idx="11" type="ftr"/>
          </p:nvPr>
        </p:nvSpPr>
        <p:spPr>
          <a:xfrm>
            <a:off x="350078" y="6245915"/>
            <a:ext cx="8850193" cy="3795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2F2F2"/>
                </a:solidFill>
              </a:rPr>
              <a:t>[6] J. Mo, Y. Lan, D. Yang, F. Wen, H. Qiu, X. Chen, and X. Deng, “Deep learning-based instance segmentation method of litchi canopy from uav- acquired images,” Remote Sensing, vol. 13, no. 19, p. 3919, 2021</a:t>
            </a:r>
            <a:endParaRPr sz="1400">
              <a:solidFill>
                <a:srgbClr val="F2F2F2"/>
              </a:solidFill>
            </a:endParaRPr>
          </a:p>
        </p:txBody>
      </p:sp>
      <p:sp>
        <p:nvSpPr>
          <p:cNvPr id="210" name="Google Shape;210;p22"/>
          <p:cNvSpPr txBox="1"/>
          <p:nvPr/>
        </p:nvSpPr>
        <p:spPr>
          <a:xfrm>
            <a:off x="837978" y="4913312"/>
            <a:ext cx="426635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Limitations: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Computationally costly</a:t>
            </a:r>
            <a:endParaRPr b="0" i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2"/>
          <p:cNvSpPr txBox="1"/>
          <p:nvPr/>
        </p:nvSpPr>
        <p:spPr>
          <a:xfrm>
            <a:off x="6734709" y="5259427"/>
            <a:ext cx="52656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6: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1800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objects in the sampling process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[6]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Google Shape;21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8246" y="1519956"/>
            <a:ext cx="4118622" cy="376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/>
          <p:nvPr/>
        </p:nvSpPr>
        <p:spPr>
          <a:xfrm>
            <a:off x="-1" y="5994400"/>
            <a:ext cx="12192000" cy="8636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"/>
          <p:cNvSpPr/>
          <p:nvPr/>
        </p:nvSpPr>
        <p:spPr>
          <a:xfrm>
            <a:off x="0" y="0"/>
            <a:ext cx="45719" cy="5994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3"/>
          <p:cNvSpPr/>
          <p:nvPr/>
        </p:nvSpPr>
        <p:spPr>
          <a:xfrm>
            <a:off x="0" y="-20053"/>
            <a:ext cx="12192000" cy="4571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3"/>
          <p:cNvSpPr/>
          <p:nvPr/>
        </p:nvSpPr>
        <p:spPr>
          <a:xfrm>
            <a:off x="12141868" y="0"/>
            <a:ext cx="45719" cy="5994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2F2F2"/>
                </a:solidFill>
              </a:rPr>
              <a:t>‹#›</a:t>
            </a:fld>
            <a:endParaRPr sz="1800">
              <a:solidFill>
                <a:srgbClr val="F2F2F2"/>
              </a:solidFill>
            </a:endParaRPr>
          </a:p>
        </p:txBody>
      </p:sp>
      <p:sp>
        <p:nvSpPr>
          <p:cNvPr id="222" name="Google Shape;222;p23"/>
          <p:cNvSpPr txBox="1"/>
          <p:nvPr/>
        </p:nvSpPr>
        <p:spPr>
          <a:xfrm>
            <a:off x="868519" y="467466"/>
            <a:ext cx="11011536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Segmentation of UAV Fruit Tree Canopy in a Natural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Illumination Environment [7]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3"/>
          <p:cNvSpPr txBox="1"/>
          <p:nvPr/>
        </p:nvSpPr>
        <p:spPr>
          <a:xfrm>
            <a:off x="391384" y="1239252"/>
            <a:ext cx="4983504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Unsupervised method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Shadow region luminance compensation method (SRLCM)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b="0" i="0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ffective reduction of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shadow effect</a:t>
            </a:r>
            <a:endParaRPr b="0" i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Combined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multiple clustering algorithms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b="0" i="0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etter than ordinary K-means and</a:t>
            </a:r>
            <a:br>
              <a:rPr b="0" i="0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GMM (Gaussian Mixture Model)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3"/>
          <p:cNvSpPr txBox="1"/>
          <p:nvPr>
            <p:ph idx="11" type="ftr"/>
          </p:nvPr>
        </p:nvSpPr>
        <p:spPr>
          <a:xfrm>
            <a:off x="350078" y="6245915"/>
            <a:ext cx="8850193" cy="3795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2F2F2"/>
                </a:solidFill>
              </a:rPr>
              <a:t>[7] Z. Lu, L. Qi, H. Zhang, J. Wan, and J. Zhou, “Image segmentation of uav fruit tree canopy in a natural illumination environment,” Agriculture, vol. 12, no. 7, p. 1039, 2022.</a:t>
            </a:r>
            <a:endParaRPr sz="1400">
              <a:solidFill>
                <a:srgbClr val="F2F2F2"/>
              </a:solidFill>
            </a:endParaRPr>
          </a:p>
        </p:txBody>
      </p:sp>
      <p:sp>
        <p:nvSpPr>
          <p:cNvPr id="225" name="Google Shape;225;p23"/>
          <p:cNvSpPr txBox="1"/>
          <p:nvPr/>
        </p:nvSpPr>
        <p:spPr>
          <a:xfrm>
            <a:off x="391384" y="4794071"/>
            <a:ext cx="411158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Limitations: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igher response time than K-means</a:t>
            </a:r>
            <a:endParaRPr b="0" i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3"/>
          <p:cNvSpPr txBox="1"/>
          <p:nvPr/>
        </p:nvSpPr>
        <p:spPr>
          <a:xfrm>
            <a:off x="5383714" y="4887278"/>
            <a:ext cx="65475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7: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1800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Comparison of the different segmentation result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[7]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23"/>
          <p:cNvPicPr preferRelativeResize="0"/>
          <p:nvPr/>
        </p:nvPicPr>
        <p:blipFill rotWithShape="1">
          <a:blip r:embed="rId3">
            <a:alphaModFix/>
          </a:blip>
          <a:srcRect b="44816" l="5049" r="0" t="0"/>
          <a:stretch/>
        </p:blipFill>
        <p:spPr>
          <a:xfrm>
            <a:off x="5383714" y="2965169"/>
            <a:ext cx="6547526" cy="1716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"/>
          <p:cNvSpPr/>
          <p:nvPr/>
        </p:nvSpPr>
        <p:spPr>
          <a:xfrm>
            <a:off x="-1" y="5994400"/>
            <a:ext cx="12192000" cy="8636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4"/>
          <p:cNvSpPr/>
          <p:nvPr/>
        </p:nvSpPr>
        <p:spPr>
          <a:xfrm>
            <a:off x="0" y="0"/>
            <a:ext cx="45719" cy="5994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4"/>
          <p:cNvSpPr/>
          <p:nvPr/>
        </p:nvSpPr>
        <p:spPr>
          <a:xfrm>
            <a:off x="0" y="-20053"/>
            <a:ext cx="12192000" cy="4571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4"/>
          <p:cNvSpPr/>
          <p:nvPr/>
        </p:nvSpPr>
        <p:spPr>
          <a:xfrm>
            <a:off x="12141868" y="0"/>
            <a:ext cx="45719" cy="5994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2F2F2"/>
                </a:solidFill>
              </a:rPr>
              <a:t>‹#›</a:t>
            </a:fld>
            <a:endParaRPr sz="1800">
              <a:solidFill>
                <a:srgbClr val="F2F2F2"/>
              </a:solidFill>
            </a:endParaRPr>
          </a:p>
        </p:txBody>
      </p:sp>
      <p:sp>
        <p:nvSpPr>
          <p:cNvPr id="237" name="Google Shape;237;p24"/>
          <p:cNvSpPr txBox="1"/>
          <p:nvPr/>
        </p:nvSpPr>
        <p:spPr>
          <a:xfrm>
            <a:off x="868519" y="467466"/>
            <a:ext cx="1101153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Assessment of CNN-Based Methods for Individual Tree Detection on Images Captured by RGB Cameras Attached to UAVs [5]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4"/>
          <p:cNvSpPr txBox="1"/>
          <p:nvPr/>
        </p:nvSpPr>
        <p:spPr>
          <a:xfrm>
            <a:off x="628379" y="2239271"/>
            <a:ext cx="5376186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RGB(Red-Green-Blue) UAV images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Faster R-CNN, YOLOv3 and RetinaNet</a:t>
            </a:r>
            <a:endParaRPr b="0" i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Robustness to variations in lighting and scale conditions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4"/>
          <p:cNvSpPr txBox="1"/>
          <p:nvPr>
            <p:ph idx="11" type="ftr"/>
          </p:nvPr>
        </p:nvSpPr>
        <p:spPr>
          <a:xfrm>
            <a:off x="350078" y="6245915"/>
            <a:ext cx="9848999" cy="3795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[5] </a:t>
            </a:r>
            <a:r>
              <a:rPr b="0" i="0" lang="en-US">
                <a:solidFill>
                  <a:schemeClr val="lt1"/>
                </a:solidFill>
              </a:rPr>
              <a:t>A. A. d. Santos, J. Marcato Junior, M. S. Ara´ujo, D. R. Di Martini, E. C. Tetila, H. L. Siqueira, C. Aoki, A. Eltner, E. T. Matsubara, H. Pistori et al., “Assessment of cnn-based methods for individual tree detection on images captured by rgb cameras attached to uavs,” Sensors, vol. 19, no. 16, p. 3595, 2019.</a:t>
            </a:r>
            <a:r>
              <a:rPr lang="en-US">
                <a:solidFill>
                  <a:schemeClr val="lt1"/>
                </a:solidFill>
              </a:rPr>
              <a:t> </a:t>
            </a:r>
            <a:br>
              <a:rPr lang="en-US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</p:txBody>
      </p:sp>
      <p:sp>
        <p:nvSpPr>
          <p:cNvPr id="240" name="Google Shape;240;p24"/>
          <p:cNvSpPr txBox="1"/>
          <p:nvPr/>
        </p:nvSpPr>
        <p:spPr>
          <a:xfrm>
            <a:off x="611743" y="4474597"/>
            <a:ext cx="494429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Limitations: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Limited dataset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Lack of real-time performance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4"/>
          <p:cNvSpPr txBox="1"/>
          <p:nvPr/>
        </p:nvSpPr>
        <p:spPr>
          <a:xfrm>
            <a:off x="6734709" y="5259427"/>
            <a:ext cx="526569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4: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Annotated UAV images trained the detection network for 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0" i="0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umbaru tree detection in test images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[5]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60471" y="2117858"/>
            <a:ext cx="6025490" cy="29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5"/>
          <p:cNvSpPr/>
          <p:nvPr/>
        </p:nvSpPr>
        <p:spPr>
          <a:xfrm>
            <a:off x="-1" y="5994400"/>
            <a:ext cx="12192000" cy="8636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5"/>
          <p:cNvSpPr/>
          <p:nvPr/>
        </p:nvSpPr>
        <p:spPr>
          <a:xfrm>
            <a:off x="0" y="0"/>
            <a:ext cx="45719" cy="5994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5"/>
          <p:cNvSpPr/>
          <p:nvPr/>
        </p:nvSpPr>
        <p:spPr>
          <a:xfrm>
            <a:off x="0" y="-20053"/>
            <a:ext cx="12192000" cy="4571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5"/>
          <p:cNvSpPr/>
          <p:nvPr/>
        </p:nvSpPr>
        <p:spPr>
          <a:xfrm>
            <a:off x="12141868" y="0"/>
            <a:ext cx="45719" cy="5994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2F2F2"/>
                </a:solidFill>
              </a:rPr>
              <a:t>‹#›</a:t>
            </a:fld>
            <a:endParaRPr sz="1800">
              <a:solidFill>
                <a:srgbClr val="F2F2F2"/>
              </a:solidFill>
            </a:endParaRPr>
          </a:p>
        </p:txBody>
      </p:sp>
      <p:sp>
        <p:nvSpPr>
          <p:cNvPr id="252" name="Google Shape;252;p25"/>
          <p:cNvSpPr txBox="1"/>
          <p:nvPr/>
        </p:nvSpPr>
        <p:spPr>
          <a:xfrm>
            <a:off x="2648227" y="2261703"/>
            <a:ext cx="6895546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5"/>
          <p:cNvSpPr/>
          <p:nvPr/>
        </p:nvSpPr>
        <p:spPr>
          <a:xfrm>
            <a:off x="2148371" y="1966154"/>
            <a:ext cx="7896085" cy="1921564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/>
          <p:nvPr/>
        </p:nvSpPr>
        <p:spPr>
          <a:xfrm>
            <a:off x="-1" y="5994400"/>
            <a:ext cx="12192000" cy="8636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0" y="0"/>
            <a:ext cx="45719" cy="5994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6"/>
          <p:cNvSpPr/>
          <p:nvPr/>
        </p:nvSpPr>
        <p:spPr>
          <a:xfrm>
            <a:off x="0" y="-20053"/>
            <a:ext cx="12192000" cy="4571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12141868" y="0"/>
            <a:ext cx="45719" cy="5994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2F2F2"/>
                </a:solidFill>
              </a:rPr>
              <a:t>‹#›</a:t>
            </a:fld>
            <a:endParaRPr sz="1800">
              <a:solidFill>
                <a:srgbClr val="F2F2F2"/>
              </a:solidFill>
            </a:endParaRPr>
          </a:p>
        </p:txBody>
      </p:sp>
      <p:sp>
        <p:nvSpPr>
          <p:cNvPr id="263" name="Google Shape;263;p26"/>
          <p:cNvSpPr/>
          <p:nvPr/>
        </p:nvSpPr>
        <p:spPr>
          <a:xfrm>
            <a:off x="-2" y="5994400"/>
            <a:ext cx="12192001" cy="8636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26"/>
          <p:cNvSpPr/>
          <p:nvPr/>
        </p:nvSpPr>
        <p:spPr>
          <a:xfrm>
            <a:off x="0" y="0"/>
            <a:ext cx="45719" cy="5994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6"/>
          <p:cNvSpPr/>
          <p:nvPr/>
        </p:nvSpPr>
        <p:spPr>
          <a:xfrm>
            <a:off x="-1" y="-20053"/>
            <a:ext cx="12192001" cy="4571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6"/>
          <p:cNvSpPr/>
          <p:nvPr/>
        </p:nvSpPr>
        <p:spPr>
          <a:xfrm>
            <a:off x="12141868" y="0"/>
            <a:ext cx="45719" cy="5994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6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6"/>
          <p:cNvSpPr/>
          <p:nvPr/>
        </p:nvSpPr>
        <p:spPr>
          <a:xfrm>
            <a:off x="9461999" y="2574876"/>
            <a:ext cx="1794778" cy="1097628"/>
          </a:xfrm>
          <a:prstGeom prst="roundRect">
            <a:avLst>
              <a:gd fmla="val 16667" name="adj"/>
            </a:avLst>
          </a:prstGeom>
          <a:solidFill>
            <a:srgbClr val="990033"/>
          </a:solidFill>
          <a:ln cap="flat" cmpd="sng" w="12700">
            <a:solidFill>
              <a:srgbClr val="CC33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Define model architecture and hyperparameter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 on training dataset</a:t>
            </a:r>
            <a:endParaRPr/>
          </a:p>
        </p:txBody>
      </p:sp>
      <p:sp>
        <p:nvSpPr>
          <p:cNvPr id="269" name="Google Shape;269;p26"/>
          <p:cNvSpPr/>
          <p:nvPr/>
        </p:nvSpPr>
        <p:spPr>
          <a:xfrm>
            <a:off x="8262085" y="3369644"/>
            <a:ext cx="1533162" cy="783411"/>
          </a:xfrm>
          <a:prstGeom prst="rect">
            <a:avLst/>
          </a:prstGeom>
          <a:solidFill>
            <a:srgbClr val="009999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/>
          </a:p>
        </p:txBody>
      </p:sp>
      <p:sp>
        <p:nvSpPr>
          <p:cNvPr id="270" name="Google Shape;270;p26"/>
          <p:cNvSpPr/>
          <p:nvPr/>
        </p:nvSpPr>
        <p:spPr>
          <a:xfrm>
            <a:off x="9434642" y="1098631"/>
            <a:ext cx="1802206" cy="1097628"/>
          </a:xfrm>
          <a:prstGeom prst="roundRect">
            <a:avLst>
              <a:gd fmla="val 16667" name="adj"/>
            </a:avLst>
          </a:prstGeom>
          <a:solidFill>
            <a:srgbClr val="990033"/>
          </a:solidFill>
          <a:ln cap="flat" cmpd="sng" w="12700">
            <a:solidFill>
              <a:srgbClr val="CC33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Divide into train, validation, and test set</a:t>
            </a:r>
            <a:endParaRPr/>
          </a:p>
        </p:txBody>
      </p:sp>
      <p:sp>
        <p:nvSpPr>
          <p:cNvPr id="271" name="Google Shape;271;p26"/>
          <p:cNvSpPr/>
          <p:nvPr/>
        </p:nvSpPr>
        <p:spPr>
          <a:xfrm>
            <a:off x="8257105" y="1746793"/>
            <a:ext cx="1538142" cy="783411"/>
          </a:xfrm>
          <a:prstGeom prst="rect">
            <a:avLst/>
          </a:prstGeom>
          <a:solidFill>
            <a:srgbClr val="009999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Splitting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Data</a:t>
            </a:r>
            <a:endParaRPr/>
          </a:p>
        </p:txBody>
      </p:sp>
      <p:sp>
        <p:nvSpPr>
          <p:cNvPr id="272" name="Google Shape;272;p26"/>
          <p:cNvSpPr/>
          <p:nvPr/>
        </p:nvSpPr>
        <p:spPr>
          <a:xfrm>
            <a:off x="9509687" y="4254116"/>
            <a:ext cx="1794778" cy="1097628"/>
          </a:xfrm>
          <a:prstGeom prst="roundRect">
            <a:avLst>
              <a:gd fmla="val 16667" name="adj"/>
            </a:avLst>
          </a:prstGeom>
          <a:solidFill>
            <a:srgbClr val="990033"/>
          </a:solidFill>
          <a:ln cap="flat" cmpd="sng" w="12700">
            <a:solidFill>
              <a:srgbClr val="CC33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Choose the correct metrics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Evaluate the test set</a:t>
            </a:r>
            <a:endParaRPr/>
          </a:p>
        </p:txBody>
      </p:sp>
      <p:sp>
        <p:nvSpPr>
          <p:cNvPr id="273" name="Google Shape;273;p26"/>
          <p:cNvSpPr/>
          <p:nvPr/>
        </p:nvSpPr>
        <p:spPr>
          <a:xfrm>
            <a:off x="8259595" y="4980634"/>
            <a:ext cx="1533162" cy="817881"/>
          </a:xfrm>
          <a:prstGeom prst="rect">
            <a:avLst/>
          </a:prstGeom>
          <a:solidFill>
            <a:srgbClr val="009999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Evaluate Performance</a:t>
            </a:r>
            <a:endParaRPr/>
          </a:p>
        </p:txBody>
      </p:sp>
      <p:sp>
        <p:nvSpPr>
          <p:cNvPr id="274" name="Google Shape;274;p26"/>
          <p:cNvSpPr/>
          <p:nvPr/>
        </p:nvSpPr>
        <p:spPr>
          <a:xfrm>
            <a:off x="5882454" y="4206382"/>
            <a:ext cx="1886216" cy="1078136"/>
          </a:xfrm>
          <a:prstGeom prst="roundRect">
            <a:avLst>
              <a:gd fmla="val 16667" name="adj"/>
            </a:avLst>
          </a:prstGeom>
          <a:solidFill>
            <a:srgbClr val="990033"/>
          </a:solidFill>
          <a:ln cap="flat" cmpd="sng" w="12700">
            <a:solidFill>
              <a:srgbClr val="CC33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Tune hyperparameters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 regularization</a:t>
            </a:r>
            <a:endParaRPr/>
          </a:p>
        </p:txBody>
      </p:sp>
      <p:sp>
        <p:nvSpPr>
          <p:cNvPr id="275" name="Google Shape;275;p26"/>
          <p:cNvSpPr/>
          <p:nvPr/>
        </p:nvSpPr>
        <p:spPr>
          <a:xfrm>
            <a:off x="4648058" y="4975957"/>
            <a:ext cx="1584398" cy="817882"/>
          </a:xfrm>
          <a:prstGeom prst="rect">
            <a:avLst/>
          </a:prstGeom>
          <a:solidFill>
            <a:srgbClr val="009999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Hyperparameter Tuning</a:t>
            </a:r>
            <a:endParaRPr/>
          </a:p>
        </p:txBody>
      </p:sp>
      <p:sp>
        <p:nvSpPr>
          <p:cNvPr id="276" name="Google Shape;276;p26"/>
          <p:cNvSpPr/>
          <p:nvPr/>
        </p:nvSpPr>
        <p:spPr>
          <a:xfrm>
            <a:off x="1968516" y="4255618"/>
            <a:ext cx="1899138" cy="1097628"/>
          </a:xfrm>
          <a:prstGeom prst="roundRect">
            <a:avLst>
              <a:gd fmla="val 16667" name="adj"/>
            </a:avLst>
          </a:prstGeom>
          <a:solidFill>
            <a:srgbClr val="990033"/>
          </a:solidFill>
          <a:ln cap="flat" cmpd="sng" w="12700">
            <a:solidFill>
              <a:srgbClr val="CC33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Host model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Handle input/output</a:t>
            </a:r>
            <a:endParaRPr/>
          </a:p>
        </p:txBody>
      </p:sp>
      <p:sp>
        <p:nvSpPr>
          <p:cNvPr id="277" name="Google Shape;277;p26"/>
          <p:cNvSpPr/>
          <p:nvPr/>
        </p:nvSpPr>
        <p:spPr>
          <a:xfrm>
            <a:off x="742378" y="4973746"/>
            <a:ext cx="1590798" cy="817882"/>
          </a:xfrm>
          <a:prstGeom prst="rect">
            <a:avLst/>
          </a:prstGeom>
          <a:solidFill>
            <a:srgbClr val="009999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Deployment</a:t>
            </a:r>
            <a:endParaRPr/>
          </a:p>
        </p:txBody>
      </p:sp>
      <p:sp>
        <p:nvSpPr>
          <p:cNvPr id="278" name="Google Shape;278;p26"/>
          <p:cNvSpPr/>
          <p:nvPr/>
        </p:nvSpPr>
        <p:spPr>
          <a:xfrm>
            <a:off x="2329400" y="2161483"/>
            <a:ext cx="2152264" cy="2680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990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6"/>
          <p:cNvSpPr/>
          <p:nvPr/>
        </p:nvSpPr>
        <p:spPr>
          <a:xfrm>
            <a:off x="5790451" y="980945"/>
            <a:ext cx="1886216" cy="1100853"/>
          </a:xfrm>
          <a:prstGeom prst="roundRect">
            <a:avLst>
              <a:gd fmla="val 16667" name="adj"/>
            </a:avLst>
          </a:prstGeom>
          <a:solidFill>
            <a:srgbClr val="990033"/>
          </a:solidFill>
          <a:ln cap="flat" cmpd="sng" w="12700">
            <a:solidFill>
              <a:srgbClr val="CC33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Cleaning data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Scaling features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Handling categorical data</a:t>
            </a:r>
            <a:endParaRPr/>
          </a:p>
        </p:txBody>
      </p:sp>
      <p:sp>
        <p:nvSpPr>
          <p:cNvPr id="280" name="Google Shape;280;p26"/>
          <p:cNvSpPr/>
          <p:nvPr/>
        </p:nvSpPr>
        <p:spPr>
          <a:xfrm>
            <a:off x="1988981" y="991905"/>
            <a:ext cx="1866710" cy="1100854"/>
          </a:xfrm>
          <a:prstGeom prst="roundRect">
            <a:avLst>
              <a:gd fmla="val 16667" name="adj"/>
            </a:avLst>
          </a:prstGeom>
          <a:solidFill>
            <a:srgbClr val="990033"/>
          </a:solidFill>
          <a:ln cap="flat" cmpd="sng" w="12700">
            <a:solidFill>
              <a:srgbClr val="CC33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Public Dataset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Dataset Collected from Field</a:t>
            </a:r>
            <a:endParaRPr/>
          </a:p>
        </p:txBody>
      </p:sp>
      <p:sp>
        <p:nvSpPr>
          <p:cNvPr id="281" name="Google Shape;281;p26"/>
          <p:cNvSpPr/>
          <p:nvPr/>
        </p:nvSpPr>
        <p:spPr>
          <a:xfrm>
            <a:off x="4517248" y="1754855"/>
            <a:ext cx="1557935" cy="817882"/>
          </a:xfrm>
          <a:prstGeom prst="rect">
            <a:avLst/>
          </a:prstGeom>
          <a:solidFill>
            <a:srgbClr val="009999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Pre-processing</a:t>
            </a:r>
            <a:endParaRPr/>
          </a:p>
        </p:txBody>
      </p:sp>
      <p:sp>
        <p:nvSpPr>
          <p:cNvPr id="282" name="Google Shape;282;p26"/>
          <p:cNvSpPr/>
          <p:nvPr/>
        </p:nvSpPr>
        <p:spPr>
          <a:xfrm>
            <a:off x="744439" y="1754855"/>
            <a:ext cx="1584961" cy="817882"/>
          </a:xfrm>
          <a:prstGeom prst="rect">
            <a:avLst/>
          </a:prstGeom>
          <a:solidFill>
            <a:srgbClr val="009999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Acquisition</a:t>
            </a:r>
            <a:endParaRPr/>
          </a:p>
        </p:txBody>
      </p:sp>
      <p:sp>
        <p:nvSpPr>
          <p:cNvPr id="283" name="Google Shape;283;p26"/>
          <p:cNvSpPr/>
          <p:nvPr/>
        </p:nvSpPr>
        <p:spPr>
          <a:xfrm rot="10800000">
            <a:off x="6253169" y="5428049"/>
            <a:ext cx="2008916" cy="27612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990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6"/>
          <p:cNvSpPr/>
          <p:nvPr/>
        </p:nvSpPr>
        <p:spPr>
          <a:xfrm rot="10800000">
            <a:off x="2340129" y="5421970"/>
            <a:ext cx="2266747" cy="2680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990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6"/>
          <p:cNvSpPr/>
          <p:nvPr/>
        </p:nvSpPr>
        <p:spPr>
          <a:xfrm rot="5400000">
            <a:off x="8529202" y="2830596"/>
            <a:ext cx="858470" cy="25519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990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6"/>
          <p:cNvSpPr/>
          <p:nvPr/>
        </p:nvSpPr>
        <p:spPr>
          <a:xfrm rot="5400000">
            <a:off x="8564607" y="4435171"/>
            <a:ext cx="787660" cy="25519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990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6"/>
          <p:cNvSpPr/>
          <p:nvPr/>
        </p:nvSpPr>
        <p:spPr>
          <a:xfrm>
            <a:off x="6047586" y="2163191"/>
            <a:ext cx="2187848" cy="27612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990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6"/>
          <p:cNvSpPr txBox="1"/>
          <p:nvPr/>
        </p:nvSpPr>
        <p:spPr>
          <a:xfrm>
            <a:off x="2479118" y="182028"/>
            <a:ext cx="680667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Flowchart Showing the overall Methodology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7"/>
          <p:cNvSpPr/>
          <p:nvPr/>
        </p:nvSpPr>
        <p:spPr>
          <a:xfrm>
            <a:off x="-1" y="5994400"/>
            <a:ext cx="12192000" cy="8636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27"/>
          <p:cNvSpPr/>
          <p:nvPr/>
        </p:nvSpPr>
        <p:spPr>
          <a:xfrm>
            <a:off x="0" y="0"/>
            <a:ext cx="45719" cy="5994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27"/>
          <p:cNvSpPr/>
          <p:nvPr/>
        </p:nvSpPr>
        <p:spPr>
          <a:xfrm>
            <a:off x="0" y="-20053"/>
            <a:ext cx="12192000" cy="4571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7"/>
          <p:cNvSpPr/>
          <p:nvPr/>
        </p:nvSpPr>
        <p:spPr>
          <a:xfrm>
            <a:off x="12141868" y="0"/>
            <a:ext cx="45719" cy="5994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2F2F2"/>
                </a:solidFill>
              </a:rPr>
              <a:t>‹#›</a:t>
            </a:fld>
            <a:endParaRPr sz="1800">
              <a:solidFill>
                <a:srgbClr val="F2F2F2"/>
              </a:solidFill>
            </a:endParaRPr>
          </a:p>
        </p:txBody>
      </p:sp>
      <p:sp>
        <p:nvSpPr>
          <p:cNvPr id="298" name="Google Shape;298;p27"/>
          <p:cNvSpPr/>
          <p:nvPr/>
        </p:nvSpPr>
        <p:spPr>
          <a:xfrm>
            <a:off x="1453061" y="3984399"/>
            <a:ext cx="2331887" cy="1100854"/>
          </a:xfrm>
          <a:prstGeom prst="roundRect">
            <a:avLst>
              <a:gd fmla="val 16667" name="adj"/>
            </a:avLst>
          </a:prstGeom>
          <a:solidFill>
            <a:srgbClr val="990033"/>
          </a:solidFill>
          <a:ln cap="flat" cmpd="sng" w="12700">
            <a:solidFill>
              <a:srgbClr val="CC33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Tree Species Detection</a:t>
            </a:r>
            <a:endParaRPr/>
          </a:p>
        </p:txBody>
      </p:sp>
      <p:sp>
        <p:nvSpPr>
          <p:cNvPr id="299" name="Google Shape;299;p27"/>
          <p:cNvSpPr/>
          <p:nvPr/>
        </p:nvSpPr>
        <p:spPr>
          <a:xfrm>
            <a:off x="4927849" y="3977330"/>
            <a:ext cx="2331887" cy="1100854"/>
          </a:xfrm>
          <a:prstGeom prst="roundRect">
            <a:avLst>
              <a:gd fmla="val 16667" name="adj"/>
            </a:avLst>
          </a:prstGeom>
          <a:solidFill>
            <a:srgbClr val="990033"/>
          </a:solidFill>
          <a:ln cap="flat" cmpd="sng" w="12700">
            <a:solidFill>
              <a:srgbClr val="CC33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NeonTreeEvaluation Benchmark</a:t>
            </a:r>
            <a:endParaRPr/>
          </a:p>
        </p:txBody>
      </p:sp>
      <p:sp>
        <p:nvSpPr>
          <p:cNvPr id="300" name="Google Shape;300;p27"/>
          <p:cNvSpPr/>
          <p:nvPr/>
        </p:nvSpPr>
        <p:spPr>
          <a:xfrm>
            <a:off x="8348125" y="3984399"/>
            <a:ext cx="2331887" cy="1100854"/>
          </a:xfrm>
          <a:prstGeom prst="roundRect">
            <a:avLst>
              <a:gd fmla="val 16667" name="adj"/>
            </a:avLst>
          </a:prstGeom>
          <a:solidFill>
            <a:srgbClr val="990033"/>
          </a:solidFill>
          <a:ln cap="flat" cmpd="sng" w="12700">
            <a:solidFill>
              <a:srgbClr val="CC33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Forest Damages - Larch Casebearer</a:t>
            </a:r>
            <a:endParaRPr/>
          </a:p>
        </p:txBody>
      </p:sp>
      <p:sp>
        <p:nvSpPr>
          <p:cNvPr id="301" name="Google Shape;301;p27"/>
          <p:cNvSpPr/>
          <p:nvPr/>
        </p:nvSpPr>
        <p:spPr>
          <a:xfrm>
            <a:off x="5160438" y="1695627"/>
            <a:ext cx="1866710" cy="1092287"/>
          </a:xfrm>
          <a:prstGeom prst="rect">
            <a:avLst/>
          </a:prstGeom>
          <a:solidFill>
            <a:srgbClr val="009999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Datasets</a:t>
            </a:r>
            <a:endParaRPr/>
          </a:p>
        </p:txBody>
      </p:sp>
      <p:sp>
        <p:nvSpPr>
          <p:cNvPr id="302" name="Google Shape;302;p27"/>
          <p:cNvSpPr txBox="1"/>
          <p:nvPr/>
        </p:nvSpPr>
        <p:spPr>
          <a:xfrm>
            <a:off x="4532115" y="568259"/>
            <a:ext cx="314438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Available Dataset</a:t>
            </a:r>
            <a:endParaRPr/>
          </a:p>
        </p:txBody>
      </p:sp>
      <p:sp>
        <p:nvSpPr>
          <p:cNvPr id="303" name="Google Shape;303;p27"/>
          <p:cNvSpPr/>
          <p:nvPr/>
        </p:nvSpPr>
        <p:spPr>
          <a:xfrm rot="5400000">
            <a:off x="9244533" y="3570172"/>
            <a:ext cx="539073" cy="2498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9900"/>
          </a:solidFill>
          <a:ln cap="flat" cmpd="sng" w="12700">
            <a:solidFill>
              <a:srgbClr val="CC99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7"/>
          <p:cNvSpPr/>
          <p:nvPr/>
        </p:nvSpPr>
        <p:spPr>
          <a:xfrm>
            <a:off x="2548569" y="3289058"/>
            <a:ext cx="7035939" cy="143360"/>
          </a:xfrm>
          <a:prstGeom prst="rect">
            <a:avLst/>
          </a:prstGeom>
          <a:solidFill>
            <a:srgbClr val="CC9900"/>
          </a:solidFill>
          <a:ln cap="flat" cmpd="sng" w="12700">
            <a:solidFill>
              <a:srgbClr val="CC99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7"/>
          <p:cNvSpPr/>
          <p:nvPr/>
        </p:nvSpPr>
        <p:spPr>
          <a:xfrm rot="5400000">
            <a:off x="5797001" y="3582845"/>
            <a:ext cx="539073" cy="2498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9900"/>
          </a:solidFill>
          <a:ln cap="flat" cmpd="sng" w="12700">
            <a:solidFill>
              <a:srgbClr val="CC99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27"/>
          <p:cNvSpPr/>
          <p:nvPr/>
        </p:nvSpPr>
        <p:spPr>
          <a:xfrm rot="5400000">
            <a:off x="2349469" y="3589914"/>
            <a:ext cx="539073" cy="2498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9900"/>
          </a:solidFill>
          <a:ln cap="flat" cmpd="sng" w="12700">
            <a:solidFill>
              <a:srgbClr val="CC99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7"/>
          <p:cNvSpPr/>
          <p:nvPr/>
        </p:nvSpPr>
        <p:spPr>
          <a:xfrm>
            <a:off x="5996101" y="2787914"/>
            <a:ext cx="149666" cy="488238"/>
          </a:xfrm>
          <a:prstGeom prst="rect">
            <a:avLst/>
          </a:prstGeom>
          <a:solidFill>
            <a:srgbClr val="CC9900"/>
          </a:solidFill>
          <a:ln cap="flat" cmpd="sng" w="12700">
            <a:solidFill>
              <a:srgbClr val="CC99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8"/>
          <p:cNvSpPr/>
          <p:nvPr/>
        </p:nvSpPr>
        <p:spPr>
          <a:xfrm>
            <a:off x="-1" y="5994400"/>
            <a:ext cx="12192000" cy="8636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28"/>
          <p:cNvSpPr/>
          <p:nvPr/>
        </p:nvSpPr>
        <p:spPr>
          <a:xfrm>
            <a:off x="0" y="0"/>
            <a:ext cx="45719" cy="5994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28"/>
          <p:cNvSpPr/>
          <p:nvPr/>
        </p:nvSpPr>
        <p:spPr>
          <a:xfrm>
            <a:off x="0" y="-20053"/>
            <a:ext cx="12192000" cy="4571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28"/>
          <p:cNvSpPr/>
          <p:nvPr/>
        </p:nvSpPr>
        <p:spPr>
          <a:xfrm>
            <a:off x="12141868" y="0"/>
            <a:ext cx="45719" cy="5994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2F2F2"/>
                </a:solidFill>
              </a:rPr>
              <a:t>‹#›</a:t>
            </a:fld>
            <a:endParaRPr sz="1800">
              <a:solidFill>
                <a:srgbClr val="F2F2F2"/>
              </a:solidFill>
            </a:endParaRPr>
          </a:p>
        </p:txBody>
      </p:sp>
      <p:sp>
        <p:nvSpPr>
          <p:cNvPr id="317" name="Google Shape;317;p28"/>
          <p:cNvSpPr/>
          <p:nvPr/>
        </p:nvSpPr>
        <p:spPr>
          <a:xfrm>
            <a:off x="1740162" y="3973667"/>
            <a:ext cx="1866710" cy="1100854"/>
          </a:xfrm>
          <a:prstGeom prst="roundRect">
            <a:avLst>
              <a:gd fmla="val 16667" name="adj"/>
            </a:avLst>
          </a:prstGeom>
          <a:solidFill>
            <a:srgbClr val="990033"/>
          </a:solidFill>
          <a:ln cap="flat" cmpd="sng" w="12700">
            <a:solidFill>
              <a:srgbClr val="CC33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Faster R-CNN</a:t>
            </a:r>
            <a:endParaRPr/>
          </a:p>
        </p:txBody>
      </p:sp>
      <p:sp>
        <p:nvSpPr>
          <p:cNvPr id="318" name="Google Shape;318;p28"/>
          <p:cNvSpPr/>
          <p:nvPr/>
        </p:nvSpPr>
        <p:spPr>
          <a:xfrm>
            <a:off x="5160438" y="3973667"/>
            <a:ext cx="1866710" cy="1100854"/>
          </a:xfrm>
          <a:prstGeom prst="roundRect">
            <a:avLst>
              <a:gd fmla="val 16667" name="adj"/>
            </a:avLst>
          </a:prstGeom>
          <a:solidFill>
            <a:srgbClr val="990033"/>
          </a:solidFill>
          <a:ln cap="flat" cmpd="sng" w="12700">
            <a:solidFill>
              <a:srgbClr val="CC33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Mask R-CNN</a:t>
            </a:r>
            <a:endParaRPr/>
          </a:p>
        </p:txBody>
      </p:sp>
      <p:sp>
        <p:nvSpPr>
          <p:cNvPr id="319" name="Google Shape;319;p28"/>
          <p:cNvSpPr/>
          <p:nvPr/>
        </p:nvSpPr>
        <p:spPr>
          <a:xfrm>
            <a:off x="8580715" y="3973667"/>
            <a:ext cx="1866710" cy="1100854"/>
          </a:xfrm>
          <a:prstGeom prst="roundRect">
            <a:avLst>
              <a:gd fmla="val 16667" name="adj"/>
            </a:avLst>
          </a:prstGeom>
          <a:solidFill>
            <a:srgbClr val="990033"/>
          </a:solidFill>
          <a:ln cap="flat" cmpd="sng" w="12700">
            <a:solidFill>
              <a:srgbClr val="CC33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YOLOv5</a:t>
            </a:r>
            <a:endParaRPr/>
          </a:p>
        </p:txBody>
      </p:sp>
      <p:sp>
        <p:nvSpPr>
          <p:cNvPr id="320" name="Google Shape;320;p28"/>
          <p:cNvSpPr/>
          <p:nvPr/>
        </p:nvSpPr>
        <p:spPr>
          <a:xfrm>
            <a:off x="5160438" y="1695627"/>
            <a:ext cx="1866710" cy="1092287"/>
          </a:xfrm>
          <a:prstGeom prst="rect">
            <a:avLst/>
          </a:prstGeom>
          <a:solidFill>
            <a:srgbClr val="009999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Methods</a:t>
            </a:r>
            <a:endParaRPr/>
          </a:p>
        </p:txBody>
      </p:sp>
      <p:sp>
        <p:nvSpPr>
          <p:cNvPr id="321" name="Google Shape;321;p28"/>
          <p:cNvSpPr txBox="1"/>
          <p:nvPr/>
        </p:nvSpPr>
        <p:spPr>
          <a:xfrm>
            <a:off x="4532115" y="568259"/>
            <a:ext cx="312335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Applied Methods</a:t>
            </a:r>
            <a:endParaRPr/>
          </a:p>
        </p:txBody>
      </p:sp>
      <p:sp>
        <p:nvSpPr>
          <p:cNvPr id="322" name="Google Shape;322;p28"/>
          <p:cNvSpPr/>
          <p:nvPr/>
        </p:nvSpPr>
        <p:spPr>
          <a:xfrm rot="5400000">
            <a:off x="9244533" y="3570172"/>
            <a:ext cx="539073" cy="2498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9900"/>
          </a:solidFill>
          <a:ln cap="flat" cmpd="sng" w="12700">
            <a:solidFill>
              <a:srgbClr val="CC99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8"/>
          <p:cNvSpPr/>
          <p:nvPr/>
        </p:nvSpPr>
        <p:spPr>
          <a:xfrm>
            <a:off x="2548569" y="3289058"/>
            <a:ext cx="7035939" cy="143360"/>
          </a:xfrm>
          <a:prstGeom prst="rect">
            <a:avLst/>
          </a:prstGeom>
          <a:solidFill>
            <a:srgbClr val="CC9900"/>
          </a:solidFill>
          <a:ln cap="flat" cmpd="sng" w="12700">
            <a:solidFill>
              <a:srgbClr val="CC99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8"/>
          <p:cNvSpPr/>
          <p:nvPr/>
        </p:nvSpPr>
        <p:spPr>
          <a:xfrm rot="5400000">
            <a:off x="5797001" y="3582845"/>
            <a:ext cx="539073" cy="2498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9900"/>
          </a:solidFill>
          <a:ln cap="flat" cmpd="sng" w="12700">
            <a:solidFill>
              <a:srgbClr val="CC99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8"/>
          <p:cNvSpPr/>
          <p:nvPr/>
        </p:nvSpPr>
        <p:spPr>
          <a:xfrm rot="5400000">
            <a:off x="2349469" y="3589914"/>
            <a:ext cx="539073" cy="2498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9900"/>
          </a:solidFill>
          <a:ln cap="flat" cmpd="sng" w="12700">
            <a:solidFill>
              <a:srgbClr val="CC99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8"/>
          <p:cNvSpPr/>
          <p:nvPr/>
        </p:nvSpPr>
        <p:spPr>
          <a:xfrm>
            <a:off x="5996101" y="2787914"/>
            <a:ext cx="149666" cy="488238"/>
          </a:xfrm>
          <a:prstGeom prst="rect">
            <a:avLst/>
          </a:prstGeom>
          <a:solidFill>
            <a:srgbClr val="CC9900"/>
          </a:solidFill>
          <a:ln cap="flat" cmpd="sng" w="12700">
            <a:solidFill>
              <a:srgbClr val="CC99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9"/>
          <p:cNvSpPr/>
          <p:nvPr/>
        </p:nvSpPr>
        <p:spPr>
          <a:xfrm>
            <a:off x="-1" y="5994400"/>
            <a:ext cx="12192000" cy="8636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9"/>
          <p:cNvSpPr/>
          <p:nvPr/>
        </p:nvSpPr>
        <p:spPr>
          <a:xfrm>
            <a:off x="0" y="0"/>
            <a:ext cx="45719" cy="5994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9"/>
          <p:cNvSpPr/>
          <p:nvPr/>
        </p:nvSpPr>
        <p:spPr>
          <a:xfrm>
            <a:off x="0" y="-20053"/>
            <a:ext cx="12192000" cy="4571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9"/>
          <p:cNvSpPr/>
          <p:nvPr/>
        </p:nvSpPr>
        <p:spPr>
          <a:xfrm>
            <a:off x="12141868" y="0"/>
            <a:ext cx="45719" cy="5994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2F2F2"/>
                </a:solidFill>
              </a:rPr>
              <a:t>‹#›</a:t>
            </a:fld>
            <a:endParaRPr sz="1800">
              <a:solidFill>
                <a:srgbClr val="F2F2F2"/>
              </a:solidFill>
            </a:endParaRPr>
          </a:p>
        </p:txBody>
      </p:sp>
      <p:sp>
        <p:nvSpPr>
          <p:cNvPr id="336" name="Google Shape;336;p29"/>
          <p:cNvSpPr/>
          <p:nvPr/>
        </p:nvSpPr>
        <p:spPr>
          <a:xfrm>
            <a:off x="1208123" y="3997306"/>
            <a:ext cx="1866710" cy="1100854"/>
          </a:xfrm>
          <a:prstGeom prst="roundRect">
            <a:avLst>
              <a:gd fmla="val 16667" name="adj"/>
            </a:avLst>
          </a:prstGeom>
          <a:solidFill>
            <a:srgbClr val="990033"/>
          </a:solidFill>
          <a:ln cap="flat" cmpd="sng" w="12700">
            <a:solidFill>
              <a:srgbClr val="CC33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Precision</a:t>
            </a:r>
            <a:endParaRPr/>
          </a:p>
        </p:txBody>
      </p:sp>
      <p:sp>
        <p:nvSpPr>
          <p:cNvPr id="337" name="Google Shape;337;p29"/>
          <p:cNvSpPr/>
          <p:nvPr/>
        </p:nvSpPr>
        <p:spPr>
          <a:xfrm>
            <a:off x="3856299" y="3984399"/>
            <a:ext cx="1866710" cy="1100854"/>
          </a:xfrm>
          <a:prstGeom prst="roundRect">
            <a:avLst>
              <a:gd fmla="val 16667" name="adj"/>
            </a:avLst>
          </a:prstGeom>
          <a:solidFill>
            <a:srgbClr val="990033"/>
          </a:solidFill>
          <a:ln cap="flat" cmpd="sng" w="12700">
            <a:solidFill>
              <a:srgbClr val="CC33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Recall</a:t>
            </a:r>
            <a:endParaRPr/>
          </a:p>
        </p:txBody>
      </p:sp>
      <p:sp>
        <p:nvSpPr>
          <p:cNvPr id="338" name="Google Shape;338;p29"/>
          <p:cNvSpPr/>
          <p:nvPr/>
        </p:nvSpPr>
        <p:spPr>
          <a:xfrm>
            <a:off x="6554534" y="3973667"/>
            <a:ext cx="1866710" cy="1100854"/>
          </a:xfrm>
          <a:prstGeom prst="roundRect">
            <a:avLst>
              <a:gd fmla="val 16667" name="adj"/>
            </a:avLst>
          </a:prstGeom>
          <a:solidFill>
            <a:srgbClr val="990033"/>
          </a:solidFill>
          <a:ln cap="flat" cmpd="sng" w="12700">
            <a:solidFill>
              <a:srgbClr val="CC33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mAP50</a:t>
            </a:r>
            <a:endParaRPr/>
          </a:p>
        </p:txBody>
      </p:sp>
      <p:sp>
        <p:nvSpPr>
          <p:cNvPr id="339" name="Google Shape;339;p29"/>
          <p:cNvSpPr/>
          <p:nvPr/>
        </p:nvSpPr>
        <p:spPr>
          <a:xfrm>
            <a:off x="5160438" y="1695627"/>
            <a:ext cx="1866710" cy="1092287"/>
          </a:xfrm>
          <a:prstGeom prst="rect">
            <a:avLst/>
          </a:prstGeom>
          <a:solidFill>
            <a:srgbClr val="009999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Metrics</a:t>
            </a:r>
            <a:endParaRPr/>
          </a:p>
        </p:txBody>
      </p:sp>
      <p:sp>
        <p:nvSpPr>
          <p:cNvPr id="340" name="Google Shape;340;p29"/>
          <p:cNvSpPr txBox="1"/>
          <p:nvPr/>
        </p:nvSpPr>
        <p:spPr>
          <a:xfrm>
            <a:off x="4532115" y="568259"/>
            <a:ext cx="334816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Evaluation Metrics</a:t>
            </a:r>
            <a:endParaRPr/>
          </a:p>
        </p:txBody>
      </p:sp>
      <p:sp>
        <p:nvSpPr>
          <p:cNvPr id="341" name="Google Shape;341;p29"/>
          <p:cNvSpPr/>
          <p:nvPr/>
        </p:nvSpPr>
        <p:spPr>
          <a:xfrm rot="5400000">
            <a:off x="9782380" y="3589915"/>
            <a:ext cx="539073" cy="2498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9900"/>
          </a:solidFill>
          <a:ln cap="flat" cmpd="sng" w="12700">
            <a:solidFill>
              <a:srgbClr val="CC99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9"/>
          <p:cNvSpPr/>
          <p:nvPr/>
        </p:nvSpPr>
        <p:spPr>
          <a:xfrm>
            <a:off x="2057834" y="3262863"/>
            <a:ext cx="8071917" cy="162719"/>
          </a:xfrm>
          <a:prstGeom prst="rect">
            <a:avLst/>
          </a:prstGeom>
          <a:solidFill>
            <a:srgbClr val="CC9900"/>
          </a:solidFill>
          <a:ln cap="flat" cmpd="sng" w="12700">
            <a:solidFill>
              <a:srgbClr val="CC99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9"/>
          <p:cNvSpPr/>
          <p:nvPr/>
        </p:nvSpPr>
        <p:spPr>
          <a:xfrm rot="5400000">
            <a:off x="7213866" y="3577007"/>
            <a:ext cx="539073" cy="2498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9900"/>
          </a:solidFill>
          <a:ln cap="flat" cmpd="sng" w="12700">
            <a:solidFill>
              <a:srgbClr val="CC99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9"/>
          <p:cNvSpPr/>
          <p:nvPr/>
        </p:nvSpPr>
        <p:spPr>
          <a:xfrm rot="5400000">
            <a:off x="1857410" y="3589915"/>
            <a:ext cx="539073" cy="2498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9900"/>
          </a:solidFill>
          <a:ln cap="flat" cmpd="sng" w="12700">
            <a:solidFill>
              <a:srgbClr val="CC99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9"/>
          <p:cNvSpPr/>
          <p:nvPr/>
        </p:nvSpPr>
        <p:spPr>
          <a:xfrm>
            <a:off x="5996101" y="2787914"/>
            <a:ext cx="149666" cy="488238"/>
          </a:xfrm>
          <a:prstGeom prst="rect">
            <a:avLst/>
          </a:prstGeom>
          <a:solidFill>
            <a:srgbClr val="CC9900"/>
          </a:solidFill>
          <a:ln cap="flat" cmpd="sng" w="12700">
            <a:solidFill>
              <a:srgbClr val="CC99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9"/>
          <p:cNvSpPr/>
          <p:nvPr/>
        </p:nvSpPr>
        <p:spPr>
          <a:xfrm>
            <a:off x="9122907" y="3973667"/>
            <a:ext cx="1866710" cy="1100854"/>
          </a:xfrm>
          <a:prstGeom prst="roundRect">
            <a:avLst>
              <a:gd fmla="val 16667" name="adj"/>
            </a:avLst>
          </a:prstGeom>
          <a:solidFill>
            <a:srgbClr val="990033"/>
          </a:solidFill>
          <a:ln cap="flat" cmpd="sng" w="12700">
            <a:solidFill>
              <a:srgbClr val="CC33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F1 score</a:t>
            </a:r>
            <a:endParaRPr/>
          </a:p>
        </p:txBody>
      </p:sp>
      <p:sp>
        <p:nvSpPr>
          <p:cNvPr id="347" name="Google Shape;347;p29"/>
          <p:cNvSpPr/>
          <p:nvPr/>
        </p:nvSpPr>
        <p:spPr>
          <a:xfrm rot="5400000">
            <a:off x="4515629" y="3583461"/>
            <a:ext cx="539073" cy="2498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9900"/>
          </a:solidFill>
          <a:ln cap="flat" cmpd="sng" w="12700">
            <a:solidFill>
              <a:srgbClr val="CC99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0"/>
          <p:cNvSpPr/>
          <p:nvPr/>
        </p:nvSpPr>
        <p:spPr>
          <a:xfrm>
            <a:off x="-1" y="5994400"/>
            <a:ext cx="12192000" cy="8636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30"/>
          <p:cNvSpPr/>
          <p:nvPr/>
        </p:nvSpPr>
        <p:spPr>
          <a:xfrm>
            <a:off x="0" y="0"/>
            <a:ext cx="45719" cy="5994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30"/>
          <p:cNvSpPr/>
          <p:nvPr/>
        </p:nvSpPr>
        <p:spPr>
          <a:xfrm>
            <a:off x="0" y="-20053"/>
            <a:ext cx="12192000" cy="4571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30"/>
          <p:cNvSpPr/>
          <p:nvPr/>
        </p:nvSpPr>
        <p:spPr>
          <a:xfrm>
            <a:off x="12141868" y="0"/>
            <a:ext cx="45719" cy="5994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2F2F2"/>
                </a:solidFill>
              </a:rPr>
              <a:t>‹#›</a:t>
            </a:fld>
            <a:endParaRPr sz="1800">
              <a:solidFill>
                <a:srgbClr val="F2F2F2"/>
              </a:solidFill>
            </a:endParaRPr>
          </a:p>
        </p:txBody>
      </p:sp>
      <p:sp>
        <p:nvSpPr>
          <p:cNvPr id="357" name="Google Shape;357;p30"/>
          <p:cNvSpPr txBox="1"/>
          <p:nvPr/>
        </p:nvSpPr>
        <p:spPr>
          <a:xfrm>
            <a:off x="598291" y="887448"/>
            <a:ext cx="6133514" cy="11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00" u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Work to be Done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30"/>
          <p:cNvSpPr txBox="1"/>
          <p:nvPr/>
        </p:nvSpPr>
        <p:spPr>
          <a:xfrm>
            <a:off x="790531" y="2102096"/>
            <a:ext cx="10871586" cy="3108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800"/>
              <a:buFont typeface="Arial"/>
              <a:buChar char="•"/>
            </a:pPr>
            <a:r>
              <a:rPr i="0" lang="en-US" sz="28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Applying Faster R-CNN and Mask R-CNN on the </a:t>
            </a:r>
            <a:r>
              <a:rPr lang="en-US" sz="28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Forest Damages - Larch Casebearer dataset properly </a:t>
            </a:r>
            <a:r>
              <a:rPr i="0" lang="en-US" sz="28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to ensure optimal performance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800"/>
              <a:buFont typeface="Arial"/>
              <a:buChar char="•"/>
            </a:pPr>
            <a:r>
              <a:rPr i="0" lang="en-US" sz="28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New data acquisition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i="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augmentation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Applying other models</a:t>
            </a:r>
            <a:endParaRPr i="0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Hyperparameter Tuning</a:t>
            </a:r>
            <a:endParaRPr i="0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i="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Compare with benchmark models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1"/>
          <p:cNvSpPr/>
          <p:nvPr/>
        </p:nvSpPr>
        <p:spPr>
          <a:xfrm>
            <a:off x="-1" y="5994400"/>
            <a:ext cx="12192000" cy="8636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31"/>
          <p:cNvSpPr/>
          <p:nvPr/>
        </p:nvSpPr>
        <p:spPr>
          <a:xfrm>
            <a:off x="0" y="0"/>
            <a:ext cx="45719" cy="5994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31"/>
          <p:cNvSpPr/>
          <p:nvPr/>
        </p:nvSpPr>
        <p:spPr>
          <a:xfrm>
            <a:off x="0" y="-20053"/>
            <a:ext cx="12192000" cy="4571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31"/>
          <p:cNvSpPr/>
          <p:nvPr/>
        </p:nvSpPr>
        <p:spPr>
          <a:xfrm>
            <a:off x="12141868" y="0"/>
            <a:ext cx="45719" cy="5994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2F2F2"/>
                </a:solidFill>
              </a:rPr>
              <a:t>‹#›</a:t>
            </a:fld>
            <a:endParaRPr sz="1800">
              <a:solidFill>
                <a:srgbClr val="F2F2F2"/>
              </a:solidFill>
            </a:endParaRPr>
          </a:p>
        </p:txBody>
      </p:sp>
      <p:sp>
        <p:nvSpPr>
          <p:cNvPr id="368" name="Google Shape;368;p31"/>
          <p:cNvSpPr txBox="1"/>
          <p:nvPr/>
        </p:nvSpPr>
        <p:spPr>
          <a:xfrm>
            <a:off x="2703444" y="2261703"/>
            <a:ext cx="6796155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 sz="8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31"/>
          <p:cNvSpPr/>
          <p:nvPr/>
        </p:nvSpPr>
        <p:spPr>
          <a:xfrm>
            <a:off x="2148371" y="1966154"/>
            <a:ext cx="7896085" cy="1921564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/>
          <p:nvPr/>
        </p:nvSpPr>
        <p:spPr>
          <a:xfrm>
            <a:off x="-1" y="5994400"/>
            <a:ext cx="12192000" cy="8636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0" y="0"/>
            <a:ext cx="45719" cy="5994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/>
          <p:nvPr/>
        </p:nvSpPr>
        <p:spPr>
          <a:xfrm>
            <a:off x="0" y="-20053"/>
            <a:ext cx="12192000" cy="4571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12141868" y="0"/>
            <a:ext cx="45719" cy="5994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2F2F2"/>
                </a:solidFill>
              </a:rPr>
              <a:t>‹#›</a:t>
            </a:fld>
            <a:endParaRPr sz="1800">
              <a:solidFill>
                <a:srgbClr val="F2F2F2"/>
              </a:solidFill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745987" y="346536"/>
            <a:ext cx="8164820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Contents</a:t>
            </a:r>
            <a:endParaRPr/>
          </a:p>
        </p:txBody>
      </p:sp>
      <p:sp>
        <p:nvSpPr>
          <p:cNvPr id="106" name="Google Shape;106;p14"/>
          <p:cNvSpPr txBox="1"/>
          <p:nvPr/>
        </p:nvSpPr>
        <p:spPr>
          <a:xfrm>
            <a:off x="2068044" y="978975"/>
            <a:ext cx="7413864" cy="48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RELATED WORKS</a:t>
            </a:r>
            <a:endParaRPr/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/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/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/>
          <p:nvPr/>
        </p:nvSpPr>
        <p:spPr>
          <a:xfrm>
            <a:off x="-1" y="6014453"/>
            <a:ext cx="12192000" cy="8636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32"/>
          <p:cNvSpPr/>
          <p:nvPr/>
        </p:nvSpPr>
        <p:spPr>
          <a:xfrm>
            <a:off x="0" y="20053"/>
            <a:ext cx="45719" cy="5994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32"/>
          <p:cNvSpPr/>
          <p:nvPr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32"/>
          <p:cNvSpPr/>
          <p:nvPr/>
        </p:nvSpPr>
        <p:spPr>
          <a:xfrm>
            <a:off x="12141868" y="20053"/>
            <a:ext cx="45719" cy="5994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32"/>
          <p:cNvSpPr txBox="1"/>
          <p:nvPr>
            <p:ph idx="12" type="sldNum"/>
          </p:nvPr>
        </p:nvSpPr>
        <p:spPr>
          <a:xfrm>
            <a:off x="8610600" y="637640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2F2F2"/>
                </a:solidFill>
              </a:rPr>
              <a:t>‹#›</a:t>
            </a:fld>
            <a:endParaRPr sz="1800">
              <a:solidFill>
                <a:srgbClr val="F2F2F2"/>
              </a:solidFill>
            </a:endParaRPr>
          </a:p>
        </p:txBody>
      </p:sp>
      <p:graphicFrame>
        <p:nvGraphicFramePr>
          <p:cNvPr id="379" name="Google Shape;379;p32"/>
          <p:cNvGraphicFramePr/>
          <p:nvPr/>
        </p:nvGraphicFramePr>
        <p:xfrm>
          <a:off x="2036417" y="161081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{0ECAFB2E-5302-480E-81C0-67B8C66C2921}</a:tableStyleId>
              </a:tblPr>
              <a:tblGrid>
                <a:gridCol w="1655925"/>
                <a:gridCol w="1655925"/>
                <a:gridCol w="1655925"/>
                <a:gridCol w="1655925"/>
                <a:gridCol w="16559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Variant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Precision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Recall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mAP50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F1 Score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Faster R-CNN </a:t>
                      </a:r>
                      <a:endParaRPr b="0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34.54% </a:t>
                      </a:r>
                      <a:endParaRPr b="0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49.4% </a:t>
                      </a:r>
                      <a:endParaRPr b="0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58.0% </a:t>
                      </a:r>
                      <a:endParaRPr b="0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40.6%</a:t>
                      </a:r>
                      <a:endParaRPr b="0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Mask R-CNN </a:t>
                      </a:r>
                      <a:endParaRPr b="0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41.1% </a:t>
                      </a:r>
                      <a:endParaRPr b="0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46.8% </a:t>
                      </a:r>
                      <a:endParaRPr b="0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67.3% </a:t>
                      </a:r>
                      <a:endParaRPr b="0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43.8%</a:t>
                      </a:r>
                      <a:endParaRPr b="0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YOLOv5 </a:t>
                      </a:r>
                      <a:endParaRPr b="0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81.2% </a:t>
                      </a:r>
                      <a:endParaRPr b="0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77.2% </a:t>
                      </a:r>
                      <a:endParaRPr b="0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79.0% </a:t>
                      </a:r>
                      <a:endParaRPr b="0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79.2%</a:t>
                      </a:r>
                      <a:endParaRPr b="0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380" name="Google Shape;380;p32"/>
          <p:cNvGraphicFramePr/>
          <p:nvPr/>
        </p:nvGraphicFramePr>
        <p:xfrm>
          <a:off x="2032000" y="399522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{0ECAFB2E-5302-480E-81C0-67B8C66C2921}</a:tableStyleId>
              </a:tblPr>
              <a:tblGrid>
                <a:gridCol w="2071000"/>
                <a:gridCol w="2071000"/>
                <a:gridCol w="2071000"/>
                <a:gridCol w="2071000"/>
              </a:tblGrid>
              <a:tr h="501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Method </a:t>
                      </a:r>
                      <a:endParaRPr b="0"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Training Time </a:t>
                      </a:r>
                      <a:endParaRPr b="0"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Inference Time </a:t>
                      </a:r>
                      <a:endParaRPr b="0"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 Size</a:t>
                      </a:r>
                      <a:endParaRPr b="0"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</a:tr>
              <a:tr h="324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Faster R-CNN </a:t>
                      </a:r>
                      <a:endParaRPr b="0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2329 s </a:t>
                      </a:r>
                      <a:endParaRPr b="0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16ms </a:t>
                      </a:r>
                      <a:endParaRPr b="0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314 MB</a:t>
                      </a:r>
                      <a:endParaRPr b="0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</a:tr>
              <a:tr h="324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Mask R-CNN </a:t>
                      </a:r>
                      <a:endParaRPr b="0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2228 s </a:t>
                      </a:r>
                      <a:endParaRPr b="0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16.1ms </a:t>
                      </a:r>
                      <a:endParaRPr b="0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334 MB</a:t>
                      </a:r>
                      <a:endParaRPr b="0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</a:tr>
              <a:tr h="324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YOLOv5 </a:t>
                      </a:r>
                      <a:endParaRPr b="0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576 s </a:t>
                      </a:r>
                      <a:endParaRPr b="0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1.6 ms </a:t>
                      </a:r>
                      <a:endParaRPr b="0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14.4 MB</a:t>
                      </a:r>
                      <a:endParaRPr b="0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381" name="Google Shape;381;p32"/>
          <p:cNvSpPr txBox="1"/>
          <p:nvPr/>
        </p:nvSpPr>
        <p:spPr>
          <a:xfrm>
            <a:off x="3779581" y="3307251"/>
            <a:ext cx="47844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Complexity Comparison</a:t>
            </a:r>
            <a:endParaRPr/>
          </a:p>
        </p:txBody>
      </p:sp>
      <p:sp>
        <p:nvSpPr>
          <p:cNvPr id="382" name="Google Shape;382;p32"/>
          <p:cNvSpPr txBox="1"/>
          <p:nvPr/>
        </p:nvSpPr>
        <p:spPr>
          <a:xfrm>
            <a:off x="3758869" y="1008943"/>
            <a:ext cx="482587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Evaluation Metrics Comparison</a:t>
            </a:r>
            <a:endParaRPr/>
          </a:p>
        </p:txBody>
      </p:sp>
      <p:sp>
        <p:nvSpPr>
          <p:cNvPr id="383" name="Google Shape;383;p32"/>
          <p:cNvSpPr txBox="1"/>
          <p:nvPr/>
        </p:nvSpPr>
        <p:spPr>
          <a:xfrm>
            <a:off x="2530647" y="244351"/>
            <a:ext cx="7282315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 on Tree Species Detection Dataset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3"/>
          <p:cNvSpPr/>
          <p:nvPr/>
        </p:nvSpPr>
        <p:spPr>
          <a:xfrm>
            <a:off x="-1" y="6014453"/>
            <a:ext cx="12192000" cy="8636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33"/>
          <p:cNvSpPr/>
          <p:nvPr/>
        </p:nvSpPr>
        <p:spPr>
          <a:xfrm>
            <a:off x="0" y="20053"/>
            <a:ext cx="45719" cy="5994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33"/>
          <p:cNvSpPr/>
          <p:nvPr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33"/>
          <p:cNvSpPr/>
          <p:nvPr/>
        </p:nvSpPr>
        <p:spPr>
          <a:xfrm>
            <a:off x="12141868" y="20053"/>
            <a:ext cx="45719" cy="5994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33"/>
          <p:cNvSpPr txBox="1"/>
          <p:nvPr>
            <p:ph idx="12" type="sldNum"/>
          </p:nvPr>
        </p:nvSpPr>
        <p:spPr>
          <a:xfrm>
            <a:off x="8610600" y="637640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2F2F2"/>
                </a:solidFill>
              </a:rPr>
              <a:t>‹#›</a:t>
            </a:fld>
            <a:endParaRPr sz="1800">
              <a:solidFill>
                <a:srgbClr val="F2F2F2"/>
              </a:solidFill>
            </a:endParaRPr>
          </a:p>
        </p:txBody>
      </p:sp>
      <p:graphicFrame>
        <p:nvGraphicFramePr>
          <p:cNvPr id="393" name="Google Shape;393;p33"/>
          <p:cNvGraphicFramePr/>
          <p:nvPr/>
        </p:nvGraphicFramePr>
        <p:xfrm>
          <a:off x="2036417" y="15967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{0ECAFB2E-5302-480E-81C0-67B8C66C2921}</a:tableStyleId>
              </a:tblPr>
              <a:tblGrid>
                <a:gridCol w="1655925"/>
                <a:gridCol w="1655925"/>
                <a:gridCol w="1655925"/>
                <a:gridCol w="1655925"/>
                <a:gridCol w="16559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Variant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Precision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Recall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mAP50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F1 Score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Faster R-CNN </a:t>
                      </a:r>
                      <a:endParaRPr b="0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25.5% </a:t>
                      </a:r>
                      <a:endParaRPr b="0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36.5% </a:t>
                      </a:r>
                      <a:endParaRPr b="0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42.9% </a:t>
                      </a:r>
                      <a:endParaRPr b="0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30.0%</a:t>
                      </a:r>
                      <a:endParaRPr b="0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</a:tr>
              <a:tr h="422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Mask R-CNN 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30.17% 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34.4% 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49.53% 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32.1%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YOLOv5 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66.4% 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56.7% 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58.4% 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61.2%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394" name="Google Shape;394;p33"/>
          <p:cNvGraphicFramePr/>
          <p:nvPr/>
        </p:nvGraphicFramePr>
        <p:xfrm>
          <a:off x="2032000" y="399522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{0ECAFB2E-5302-480E-81C0-67B8C66C2921}</a:tableStyleId>
              </a:tblPr>
              <a:tblGrid>
                <a:gridCol w="2071000"/>
                <a:gridCol w="2071000"/>
                <a:gridCol w="2071000"/>
                <a:gridCol w="2071000"/>
              </a:tblGrid>
              <a:tr h="501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Method </a:t>
                      </a:r>
                      <a:endParaRPr b="0"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Training Time </a:t>
                      </a:r>
                      <a:endParaRPr b="0"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Inference Time </a:t>
                      </a:r>
                      <a:endParaRPr b="0"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 Size</a:t>
                      </a:r>
                      <a:endParaRPr b="0"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</a:tr>
              <a:tr h="324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Faster R-CNN 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374 s 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8.5 ms 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314 MB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</a:tr>
              <a:tr h="324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Mask R-CNN 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518 s 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7.4 ms 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334 MB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</a:tr>
              <a:tr h="324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YOLOv5 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460.8 s 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 ms 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14.3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395" name="Google Shape;395;p33"/>
          <p:cNvSpPr txBox="1"/>
          <p:nvPr/>
        </p:nvSpPr>
        <p:spPr>
          <a:xfrm>
            <a:off x="3779581" y="3307251"/>
            <a:ext cx="47844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Complexity Comparison</a:t>
            </a:r>
            <a:endParaRPr/>
          </a:p>
        </p:txBody>
      </p:sp>
      <p:sp>
        <p:nvSpPr>
          <p:cNvPr id="396" name="Google Shape;396;p33"/>
          <p:cNvSpPr txBox="1"/>
          <p:nvPr/>
        </p:nvSpPr>
        <p:spPr>
          <a:xfrm>
            <a:off x="3758869" y="1008943"/>
            <a:ext cx="482587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Evaluation Metrics Comparison</a:t>
            </a:r>
            <a:endParaRPr/>
          </a:p>
        </p:txBody>
      </p:sp>
      <p:sp>
        <p:nvSpPr>
          <p:cNvPr id="397" name="Google Shape;397;p33"/>
          <p:cNvSpPr txBox="1"/>
          <p:nvPr/>
        </p:nvSpPr>
        <p:spPr>
          <a:xfrm>
            <a:off x="1725844" y="234943"/>
            <a:ext cx="889192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 on NeonTreeEvaluation Benchmark Dataset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4"/>
          <p:cNvSpPr/>
          <p:nvPr/>
        </p:nvSpPr>
        <p:spPr>
          <a:xfrm>
            <a:off x="-1" y="6014453"/>
            <a:ext cx="12192000" cy="8636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34"/>
          <p:cNvSpPr/>
          <p:nvPr/>
        </p:nvSpPr>
        <p:spPr>
          <a:xfrm>
            <a:off x="0" y="20053"/>
            <a:ext cx="45719" cy="5994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34"/>
          <p:cNvSpPr/>
          <p:nvPr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34"/>
          <p:cNvSpPr/>
          <p:nvPr/>
        </p:nvSpPr>
        <p:spPr>
          <a:xfrm>
            <a:off x="12141868" y="20053"/>
            <a:ext cx="45719" cy="5994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34"/>
          <p:cNvSpPr txBox="1"/>
          <p:nvPr>
            <p:ph idx="12" type="sldNum"/>
          </p:nvPr>
        </p:nvSpPr>
        <p:spPr>
          <a:xfrm>
            <a:off x="8610600" y="637640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2F2F2"/>
                </a:solidFill>
              </a:rPr>
              <a:t>‹#›</a:t>
            </a:fld>
            <a:endParaRPr sz="1800">
              <a:solidFill>
                <a:srgbClr val="F2F2F2"/>
              </a:solidFill>
            </a:endParaRPr>
          </a:p>
        </p:txBody>
      </p:sp>
      <p:graphicFrame>
        <p:nvGraphicFramePr>
          <p:cNvPr id="407" name="Google Shape;407;p34"/>
          <p:cNvGraphicFramePr/>
          <p:nvPr/>
        </p:nvGraphicFramePr>
        <p:xfrm>
          <a:off x="2031995" y="227283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{0ECAFB2E-5302-480E-81C0-67B8C66C2921}</a:tableStyleId>
              </a:tblPr>
              <a:tblGrid>
                <a:gridCol w="1655925"/>
                <a:gridCol w="1655925"/>
                <a:gridCol w="1655925"/>
                <a:gridCol w="1655925"/>
                <a:gridCol w="16559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Variant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Precision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Recall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mAP50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F1 Score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YOLOv5 </a:t>
                      </a:r>
                      <a:endParaRPr b="1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74.2% </a:t>
                      </a:r>
                      <a:endParaRPr b="0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70.4% </a:t>
                      </a:r>
                      <a:endParaRPr b="0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76.5% </a:t>
                      </a:r>
                      <a:endParaRPr b="0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72.3%</a:t>
                      </a:r>
                      <a:endParaRPr b="0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408" name="Google Shape;408;p34"/>
          <p:cNvGraphicFramePr/>
          <p:nvPr/>
        </p:nvGraphicFramePr>
        <p:xfrm>
          <a:off x="2027578" y="460320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{0ECAFB2E-5302-480E-81C0-67B8C66C2921}</a:tableStyleId>
              </a:tblPr>
              <a:tblGrid>
                <a:gridCol w="2071000"/>
                <a:gridCol w="2071000"/>
                <a:gridCol w="2071000"/>
                <a:gridCol w="2071000"/>
              </a:tblGrid>
              <a:tr h="501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Method </a:t>
                      </a:r>
                      <a:endParaRPr b="1"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Training Time </a:t>
                      </a:r>
                      <a:endParaRPr b="1"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Inference Time </a:t>
                      </a:r>
                      <a:endParaRPr b="1"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 Size</a:t>
                      </a:r>
                      <a:endParaRPr b="1" sz="2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</a:tr>
              <a:tr h="324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YOLOv5 </a:t>
                      </a:r>
                      <a:endParaRPr b="1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49176 s </a:t>
                      </a:r>
                      <a:endParaRPr b="0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 ms </a:t>
                      </a:r>
                      <a:endParaRPr b="0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15.4 MB</a:t>
                      </a:r>
                      <a:endParaRPr b="0"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409" name="Google Shape;409;p34"/>
          <p:cNvSpPr txBox="1"/>
          <p:nvPr/>
        </p:nvSpPr>
        <p:spPr>
          <a:xfrm>
            <a:off x="3779576" y="3787410"/>
            <a:ext cx="47844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Complexity Comparison</a:t>
            </a:r>
            <a:endParaRPr/>
          </a:p>
        </p:txBody>
      </p:sp>
      <p:sp>
        <p:nvSpPr>
          <p:cNvPr id="410" name="Google Shape;410;p34"/>
          <p:cNvSpPr txBox="1"/>
          <p:nvPr/>
        </p:nvSpPr>
        <p:spPr>
          <a:xfrm>
            <a:off x="3683062" y="1399510"/>
            <a:ext cx="482587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Evaluation Metrics Comparison</a:t>
            </a:r>
            <a:endParaRPr/>
          </a:p>
        </p:txBody>
      </p:sp>
      <p:sp>
        <p:nvSpPr>
          <p:cNvPr id="411" name="Google Shape;411;p34"/>
          <p:cNvSpPr txBox="1"/>
          <p:nvPr/>
        </p:nvSpPr>
        <p:spPr>
          <a:xfrm>
            <a:off x="1492126" y="276052"/>
            <a:ext cx="935935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 on Forest Damages - Larch Casebearer Dataset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5"/>
          <p:cNvSpPr/>
          <p:nvPr/>
        </p:nvSpPr>
        <p:spPr>
          <a:xfrm>
            <a:off x="-1" y="5994400"/>
            <a:ext cx="12192000" cy="8636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35"/>
          <p:cNvSpPr/>
          <p:nvPr/>
        </p:nvSpPr>
        <p:spPr>
          <a:xfrm>
            <a:off x="0" y="0"/>
            <a:ext cx="45719" cy="5994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35"/>
          <p:cNvSpPr/>
          <p:nvPr/>
        </p:nvSpPr>
        <p:spPr>
          <a:xfrm>
            <a:off x="0" y="-20053"/>
            <a:ext cx="12192000" cy="4571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35"/>
          <p:cNvSpPr/>
          <p:nvPr/>
        </p:nvSpPr>
        <p:spPr>
          <a:xfrm>
            <a:off x="12141868" y="0"/>
            <a:ext cx="45719" cy="5994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2F2F2"/>
                </a:solidFill>
              </a:rPr>
              <a:t>‹#›</a:t>
            </a:fld>
            <a:endParaRPr sz="1800">
              <a:solidFill>
                <a:srgbClr val="F2F2F2"/>
              </a:solidFill>
            </a:endParaRPr>
          </a:p>
        </p:txBody>
      </p:sp>
      <p:sp>
        <p:nvSpPr>
          <p:cNvPr id="421" name="Google Shape;421;p35"/>
          <p:cNvSpPr txBox="1"/>
          <p:nvPr/>
        </p:nvSpPr>
        <p:spPr>
          <a:xfrm>
            <a:off x="2703444" y="2261703"/>
            <a:ext cx="6796155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sz="8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35"/>
          <p:cNvSpPr/>
          <p:nvPr/>
        </p:nvSpPr>
        <p:spPr>
          <a:xfrm>
            <a:off x="2148371" y="1966154"/>
            <a:ext cx="7896085" cy="1921564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6"/>
          <p:cNvSpPr/>
          <p:nvPr/>
        </p:nvSpPr>
        <p:spPr>
          <a:xfrm>
            <a:off x="-1" y="5994400"/>
            <a:ext cx="12192000" cy="8636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36"/>
          <p:cNvSpPr/>
          <p:nvPr/>
        </p:nvSpPr>
        <p:spPr>
          <a:xfrm>
            <a:off x="0" y="0"/>
            <a:ext cx="45719" cy="5994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36"/>
          <p:cNvSpPr/>
          <p:nvPr/>
        </p:nvSpPr>
        <p:spPr>
          <a:xfrm>
            <a:off x="0" y="-20053"/>
            <a:ext cx="12192000" cy="4571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36"/>
          <p:cNvSpPr/>
          <p:nvPr/>
        </p:nvSpPr>
        <p:spPr>
          <a:xfrm>
            <a:off x="12141868" y="0"/>
            <a:ext cx="45719" cy="5994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2F2F2"/>
                </a:solidFill>
              </a:rPr>
              <a:t>‹#›</a:t>
            </a:fld>
            <a:endParaRPr sz="1800">
              <a:solidFill>
                <a:srgbClr val="F2F2F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7"/>
          <p:cNvSpPr/>
          <p:nvPr/>
        </p:nvSpPr>
        <p:spPr>
          <a:xfrm>
            <a:off x="-1" y="5994400"/>
            <a:ext cx="12192000" cy="8636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37"/>
          <p:cNvSpPr/>
          <p:nvPr/>
        </p:nvSpPr>
        <p:spPr>
          <a:xfrm>
            <a:off x="0" y="0"/>
            <a:ext cx="45719" cy="5994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37"/>
          <p:cNvSpPr/>
          <p:nvPr/>
        </p:nvSpPr>
        <p:spPr>
          <a:xfrm>
            <a:off x="0" y="-20053"/>
            <a:ext cx="12192000" cy="4571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37"/>
          <p:cNvSpPr/>
          <p:nvPr/>
        </p:nvSpPr>
        <p:spPr>
          <a:xfrm>
            <a:off x="12141868" y="0"/>
            <a:ext cx="45719" cy="5994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2F2F2"/>
                </a:solidFill>
              </a:rPr>
              <a:t>‹#›</a:t>
            </a:fld>
            <a:endParaRPr sz="1800">
              <a:solidFill>
                <a:srgbClr val="F2F2F2"/>
              </a:solidFill>
            </a:endParaRPr>
          </a:p>
        </p:txBody>
      </p:sp>
      <p:sp>
        <p:nvSpPr>
          <p:cNvPr id="441" name="Google Shape;441;p37"/>
          <p:cNvSpPr txBox="1"/>
          <p:nvPr/>
        </p:nvSpPr>
        <p:spPr>
          <a:xfrm>
            <a:off x="652199" y="486800"/>
            <a:ext cx="6133514" cy="11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00" u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Reference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37"/>
          <p:cNvSpPr txBox="1"/>
          <p:nvPr/>
        </p:nvSpPr>
        <p:spPr>
          <a:xfrm>
            <a:off x="1001546" y="1525015"/>
            <a:ext cx="10154134" cy="40318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[1] S. Natesan, C. Armenakis, and U. Vepakomma, “Individual tree species identification using dense convolutional network (densenet) on multitemporal rgb images from uav,” Journal of Unmanned Vehicle Systems, vol. 8, no. 4, pp. 310–333, 2020.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[2] </a:t>
            </a:r>
            <a:r>
              <a:rPr lang="en-US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https://www.technologyreview.com/2016/07/20/158748/six-ways-drones-are-revolutionizing-agriculture/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[3] https://sites.google.com/a/coe.edu/principles-of-structural-chemistry/relationship-between-light-and-matter/electromagnetic-spectrum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[4] P. Cinat, S. F. Di Gennaro, A. Berton, and A. Matese, “Comparison of unsupervised algorithms for vineyard canopy segmentation from uav multispectral images,” Remote Sensing, vol. 11, no. 9, p. 1023, 2019.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[5] J. A. C. Martins, K. Nogueira, L. P. Osco, F. D. G. Gomes, D. E. G. Furuya, W. N. Gon ̧calves, D. A. Sant’Ana, A. P. M. Ramos, V. Liesenberg, J. A. dos Santos et al., “Semantic segmentation of tree-canopy in urban environment with pixel-wise deep learning,” Remote Sensing, vol. 13, no. 16, p. 3054, 2021.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[6] J. Mo, Y. Lan, D. Yang, F. Wen, H. Qiu, X. Chen, and X. Deng, “Deep learning-based instance segmentation method of litchi canopy from uav- acquired images,” Remote Sensing, vol. 13, no. 19, p. 3919, 2021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[7] Z. Lu, L. Qi, H. Zhang, J. Wan, and J. Zhou, “Image segmentation of uav fruit tree canopy in a natural illumination environment,” Agriculture, vol. 12, no. 7, p. 1039, 2022.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8"/>
          <p:cNvSpPr/>
          <p:nvPr/>
        </p:nvSpPr>
        <p:spPr>
          <a:xfrm>
            <a:off x="-1" y="5994400"/>
            <a:ext cx="12192000" cy="8636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38"/>
          <p:cNvSpPr/>
          <p:nvPr/>
        </p:nvSpPr>
        <p:spPr>
          <a:xfrm>
            <a:off x="0" y="0"/>
            <a:ext cx="45719" cy="5994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38"/>
          <p:cNvSpPr/>
          <p:nvPr/>
        </p:nvSpPr>
        <p:spPr>
          <a:xfrm>
            <a:off x="0" y="-20053"/>
            <a:ext cx="12192000" cy="4571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38"/>
          <p:cNvSpPr/>
          <p:nvPr/>
        </p:nvSpPr>
        <p:spPr>
          <a:xfrm>
            <a:off x="12141868" y="0"/>
            <a:ext cx="45719" cy="5994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2F2F2"/>
                </a:solidFill>
              </a:rPr>
              <a:t>‹#›</a:t>
            </a:fld>
            <a:endParaRPr sz="1800">
              <a:solidFill>
                <a:srgbClr val="F2F2F2"/>
              </a:solidFill>
            </a:endParaRPr>
          </a:p>
        </p:txBody>
      </p:sp>
      <p:sp>
        <p:nvSpPr>
          <p:cNvPr id="452" name="Google Shape;452;p38"/>
          <p:cNvSpPr txBox="1"/>
          <p:nvPr/>
        </p:nvSpPr>
        <p:spPr>
          <a:xfrm>
            <a:off x="3879475" y="1719927"/>
            <a:ext cx="4428637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sz="8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/>
          <p:nvPr/>
        </p:nvSpPr>
        <p:spPr>
          <a:xfrm>
            <a:off x="-1" y="5994400"/>
            <a:ext cx="12192000" cy="8636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5"/>
          <p:cNvSpPr/>
          <p:nvPr/>
        </p:nvSpPr>
        <p:spPr>
          <a:xfrm>
            <a:off x="0" y="0"/>
            <a:ext cx="45719" cy="5994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5"/>
          <p:cNvSpPr/>
          <p:nvPr/>
        </p:nvSpPr>
        <p:spPr>
          <a:xfrm>
            <a:off x="0" y="-20053"/>
            <a:ext cx="12192000" cy="4571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5"/>
          <p:cNvSpPr/>
          <p:nvPr/>
        </p:nvSpPr>
        <p:spPr>
          <a:xfrm>
            <a:off x="12141868" y="0"/>
            <a:ext cx="45719" cy="5994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2F2F2"/>
                </a:solidFill>
              </a:rPr>
              <a:t>‹#›</a:t>
            </a:fld>
            <a:endParaRPr sz="1800">
              <a:solidFill>
                <a:srgbClr val="F2F2F2"/>
              </a:solidFill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2703444" y="2261703"/>
            <a:ext cx="6796155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8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5"/>
          <p:cNvSpPr/>
          <p:nvPr/>
        </p:nvSpPr>
        <p:spPr>
          <a:xfrm>
            <a:off x="2148371" y="1966154"/>
            <a:ext cx="7896085" cy="1921564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/>
          <p:nvPr/>
        </p:nvSpPr>
        <p:spPr>
          <a:xfrm>
            <a:off x="-1" y="5994400"/>
            <a:ext cx="12192000" cy="8636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6"/>
          <p:cNvSpPr/>
          <p:nvPr/>
        </p:nvSpPr>
        <p:spPr>
          <a:xfrm>
            <a:off x="0" y="0"/>
            <a:ext cx="45719" cy="5994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6"/>
          <p:cNvSpPr/>
          <p:nvPr/>
        </p:nvSpPr>
        <p:spPr>
          <a:xfrm>
            <a:off x="0" y="-20053"/>
            <a:ext cx="12192000" cy="4571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12141868" y="0"/>
            <a:ext cx="45719" cy="5994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2F2F2"/>
                </a:solidFill>
              </a:rPr>
              <a:t>‹#›</a:t>
            </a:fld>
            <a:endParaRPr sz="1800">
              <a:solidFill>
                <a:srgbClr val="F2F2F2"/>
              </a:solidFill>
            </a:endParaRPr>
          </a:p>
        </p:txBody>
      </p:sp>
      <p:sp>
        <p:nvSpPr>
          <p:cNvPr id="127" name="Google Shape;127;p16"/>
          <p:cNvSpPr txBox="1"/>
          <p:nvPr/>
        </p:nvSpPr>
        <p:spPr>
          <a:xfrm>
            <a:off x="652199" y="2401640"/>
            <a:ext cx="5265309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63500" lvl="0" marL="635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is Tree Canopy Identification? </a:t>
            </a:r>
            <a:endParaRPr b="0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ndividual tree species identification using Dense Convolutional Network  (DenseNet) on multitemporal RGB images from UAV" id="128" name="Google Shape;12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4493" y="936961"/>
            <a:ext cx="5448180" cy="418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6"/>
          <p:cNvSpPr txBox="1"/>
          <p:nvPr/>
        </p:nvSpPr>
        <p:spPr>
          <a:xfrm>
            <a:off x="6011592" y="5239278"/>
            <a:ext cx="6379698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Fig 1: </a:t>
            </a:r>
            <a:r>
              <a:rPr b="0" i="0" lang="en-US" sz="20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Canopy Segmentation [1] </a:t>
            </a:r>
            <a:endParaRPr b="0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6"/>
          <p:cNvSpPr txBox="1"/>
          <p:nvPr>
            <p:ph idx="11" type="ftr"/>
          </p:nvPr>
        </p:nvSpPr>
        <p:spPr>
          <a:xfrm>
            <a:off x="45719" y="6236449"/>
            <a:ext cx="10861873" cy="3795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2F2F2"/>
                </a:solidFill>
              </a:rPr>
              <a:t>[1] S. Natesan, C. Armenakis, and U. Vepakomma, “Individual tree species identification using dense convolutional network (densenet) on multitemporal rgb images from uav,” Journal of Unmanned Vehicle Systems, vol. 8, no. 4, pp. 310–333, 2020.[Online: Last Accessed April 10, 2023]. </a:t>
            </a:r>
            <a:endParaRPr/>
          </a:p>
        </p:txBody>
      </p:sp>
      <p:sp>
        <p:nvSpPr>
          <p:cNvPr id="131" name="Google Shape;131;p16"/>
          <p:cNvSpPr txBox="1"/>
          <p:nvPr/>
        </p:nvSpPr>
        <p:spPr>
          <a:xfrm>
            <a:off x="652199" y="486800"/>
            <a:ext cx="6133514" cy="11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00" u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Canopy </a:t>
            </a:r>
            <a:r>
              <a:rPr b="1" lang="en-US" sz="33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Identification</a:t>
            </a:r>
            <a:endParaRPr b="1" i="0" sz="3300" u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/>
          <p:nvPr/>
        </p:nvSpPr>
        <p:spPr>
          <a:xfrm>
            <a:off x="-1" y="5994400"/>
            <a:ext cx="12192000" cy="8636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7"/>
          <p:cNvSpPr/>
          <p:nvPr/>
        </p:nvSpPr>
        <p:spPr>
          <a:xfrm>
            <a:off x="0" y="0"/>
            <a:ext cx="45719" cy="5994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7"/>
          <p:cNvSpPr/>
          <p:nvPr/>
        </p:nvSpPr>
        <p:spPr>
          <a:xfrm>
            <a:off x="0" y="-20053"/>
            <a:ext cx="12192000" cy="4571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7"/>
          <p:cNvSpPr/>
          <p:nvPr/>
        </p:nvSpPr>
        <p:spPr>
          <a:xfrm>
            <a:off x="12141868" y="0"/>
            <a:ext cx="45719" cy="5994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2F2F2"/>
                </a:solidFill>
              </a:rPr>
              <a:t>‹#›</a:t>
            </a:fld>
            <a:endParaRPr sz="1800">
              <a:solidFill>
                <a:srgbClr val="F2F2F2"/>
              </a:solidFill>
            </a:endParaRPr>
          </a:p>
        </p:txBody>
      </p:sp>
      <p:sp>
        <p:nvSpPr>
          <p:cNvPr id="141" name="Google Shape;141;p17"/>
          <p:cNvSpPr txBox="1"/>
          <p:nvPr/>
        </p:nvSpPr>
        <p:spPr>
          <a:xfrm>
            <a:off x="598291" y="887448"/>
            <a:ext cx="6133514" cy="11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00" u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Why Canopy </a:t>
            </a:r>
            <a:r>
              <a:rPr b="1" lang="en-US" sz="33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Identification</a:t>
            </a:r>
            <a:r>
              <a:rPr b="1" i="0" lang="en-US" sz="3300" u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7"/>
          <p:cNvSpPr txBox="1"/>
          <p:nvPr/>
        </p:nvSpPr>
        <p:spPr>
          <a:xfrm>
            <a:off x="790531" y="2102096"/>
            <a:ext cx="10871586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i="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Agriculture and agroforestry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i="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Urban planning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i="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Forest management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i="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Biodiversity conservation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i="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Disaster management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i="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Carbon sequestration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/>
          <p:nvPr/>
        </p:nvSpPr>
        <p:spPr>
          <a:xfrm>
            <a:off x="-1" y="5994400"/>
            <a:ext cx="12192000" cy="8636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8"/>
          <p:cNvSpPr/>
          <p:nvPr/>
        </p:nvSpPr>
        <p:spPr>
          <a:xfrm>
            <a:off x="0" y="0"/>
            <a:ext cx="45719" cy="5994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8"/>
          <p:cNvSpPr/>
          <p:nvPr/>
        </p:nvSpPr>
        <p:spPr>
          <a:xfrm>
            <a:off x="0" y="-20053"/>
            <a:ext cx="12192000" cy="4571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8"/>
          <p:cNvSpPr/>
          <p:nvPr/>
        </p:nvSpPr>
        <p:spPr>
          <a:xfrm>
            <a:off x="12141868" y="0"/>
            <a:ext cx="45719" cy="5994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2F2F2"/>
                </a:solidFill>
              </a:rPr>
              <a:t>‹#›</a:t>
            </a:fld>
            <a:endParaRPr sz="1800">
              <a:solidFill>
                <a:srgbClr val="F2F2F2"/>
              </a:solidFill>
            </a:endParaRPr>
          </a:p>
        </p:txBody>
      </p:sp>
      <p:pic>
        <p:nvPicPr>
          <p:cNvPr id="152" name="Google Shape;15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1610" y="1671652"/>
            <a:ext cx="6397978" cy="320231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 txBox="1"/>
          <p:nvPr/>
        </p:nvSpPr>
        <p:spPr>
          <a:xfrm>
            <a:off x="873019" y="2026313"/>
            <a:ext cx="4206312" cy="2492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400" u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“Drones overall will be more impactful than I think people recognize, in positive ways to help the society” </a:t>
            </a:r>
            <a:endParaRPr b="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400" u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– </a:t>
            </a:r>
            <a:r>
              <a:rPr b="0" i="0" lang="en-US" sz="2400" u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Bill Gates</a:t>
            </a:r>
            <a:endParaRPr b="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8"/>
          <p:cNvSpPr txBox="1"/>
          <p:nvPr/>
        </p:nvSpPr>
        <p:spPr>
          <a:xfrm>
            <a:off x="714691" y="726124"/>
            <a:ext cx="6133514" cy="11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00" u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Unmanned Aerial Vehicle</a:t>
            </a:r>
            <a:endParaRPr b="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8"/>
          <p:cNvSpPr txBox="1"/>
          <p:nvPr/>
        </p:nvSpPr>
        <p:spPr>
          <a:xfrm>
            <a:off x="5557911" y="4978737"/>
            <a:ext cx="6105378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Fig. 2 : UAV in Agriculture [2]</a:t>
            </a:r>
            <a:endParaRPr b="0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8"/>
          <p:cNvSpPr txBox="1"/>
          <p:nvPr>
            <p:ph idx="11" type="ftr"/>
          </p:nvPr>
        </p:nvSpPr>
        <p:spPr>
          <a:xfrm>
            <a:off x="350078" y="6245915"/>
            <a:ext cx="8484433" cy="3795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2F2F2"/>
                </a:solidFill>
              </a:rPr>
              <a:t>[2] https://www.technologyreview.com/2016/07/20/158748/six-ways-drones-are-revolutionizing-agriculture/[Online: Last Accessed April 10, 2023].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/>
          <p:nvPr/>
        </p:nvSpPr>
        <p:spPr>
          <a:xfrm>
            <a:off x="-1" y="5994400"/>
            <a:ext cx="12192000" cy="8636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9"/>
          <p:cNvSpPr/>
          <p:nvPr/>
        </p:nvSpPr>
        <p:spPr>
          <a:xfrm>
            <a:off x="0" y="0"/>
            <a:ext cx="45719" cy="5994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9"/>
          <p:cNvSpPr/>
          <p:nvPr/>
        </p:nvSpPr>
        <p:spPr>
          <a:xfrm>
            <a:off x="0" y="-20053"/>
            <a:ext cx="12192000" cy="4571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9"/>
          <p:cNvSpPr/>
          <p:nvPr/>
        </p:nvSpPr>
        <p:spPr>
          <a:xfrm>
            <a:off x="12141868" y="0"/>
            <a:ext cx="45719" cy="5994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2F2F2"/>
                </a:solidFill>
              </a:rPr>
              <a:t>‹#›</a:t>
            </a:fld>
            <a:endParaRPr sz="1800">
              <a:solidFill>
                <a:srgbClr val="F2F2F2"/>
              </a:solidFill>
            </a:endParaRPr>
          </a:p>
        </p:txBody>
      </p:sp>
      <p:sp>
        <p:nvSpPr>
          <p:cNvPr id="166" name="Google Shape;166;p19"/>
          <p:cNvSpPr txBox="1"/>
          <p:nvPr/>
        </p:nvSpPr>
        <p:spPr>
          <a:xfrm>
            <a:off x="2703444" y="2261703"/>
            <a:ext cx="6796155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RELATED WORK</a:t>
            </a:r>
            <a:endParaRPr sz="8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9"/>
          <p:cNvSpPr/>
          <p:nvPr/>
        </p:nvSpPr>
        <p:spPr>
          <a:xfrm>
            <a:off x="2148371" y="1966154"/>
            <a:ext cx="7896085" cy="1921564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/>
          <p:nvPr/>
        </p:nvSpPr>
        <p:spPr>
          <a:xfrm>
            <a:off x="-1" y="5994400"/>
            <a:ext cx="12192000" cy="8636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0"/>
          <p:cNvSpPr/>
          <p:nvPr/>
        </p:nvSpPr>
        <p:spPr>
          <a:xfrm>
            <a:off x="0" y="0"/>
            <a:ext cx="45719" cy="5994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0"/>
          <p:cNvSpPr/>
          <p:nvPr/>
        </p:nvSpPr>
        <p:spPr>
          <a:xfrm>
            <a:off x="0" y="-20053"/>
            <a:ext cx="12192000" cy="4571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0"/>
          <p:cNvSpPr/>
          <p:nvPr/>
        </p:nvSpPr>
        <p:spPr>
          <a:xfrm>
            <a:off x="12141868" y="0"/>
            <a:ext cx="45719" cy="5994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2F2F2"/>
                </a:solidFill>
              </a:rPr>
              <a:t>‹#›</a:t>
            </a:fld>
            <a:endParaRPr sz="1800">
              <a:solidFill>
                <a:srgbClr val="F2F2F2"/>
              </a:solidFill>
            </a:endParaRPr>
          </a:p>
        </p:txBody>
      </p:sp>
      <p:sp>
        <p:nvSpPr>
          <p:cNvPr id="177" name="Google Shape;177;p20"/>
          <p:cNvSpPr txBox="1"/>
          <p:nvPr/>
        </p:nvSpPr>
        <p:spPr>
          <a:xfrm>
            <a:off x="868519" y="467466"/>
            <a:ext cx="11011536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Comparison of Unsupervised Algorithms for Vineyard Canopy Segmentation from UAV Multispectral Images [4]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0"/>
          <p:cNvSpPr txBox="1"/>
          <p:nvPr/>
        </p:nvSpPr>
        <p:spPr>
          <a:xfrm>
            <a:off x="628378" y="2239271"/>
            <a:ext cx="5981503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RGB(Red-Green-Blue) and NRG(Near Infrared-Red-Green) images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HSV(Hue, Saturation, Value), DEM(Digital Elevation Model) and K-means algorithms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Analyzation of over-estimation and under-estimation indexes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0"/>
          <p:cNvSpPr txBox="1"/>
          <p:nvPr>
            <p:ph idx="11" type="ftr"/>
          </p:nvPr>
        </p:nvSpPr>
        <p:spPr>
          <a:xfrm>
            <a:off x="350079" y="6245915"/>
            <a:ext cx="8807990" cy="3795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2F2F2"/>
                </a:solidFill>
              </a:rPr>
              <a:t>[4] P. Cinat, S. F. Di Gennaro, A. Berton, and A. Matese, “Comparison of unsupervised algorithms for vineyard canopy segmentation from uav multispectral images,” Remote Sensing, vol. 11, no. 9, p. 1023, 2019.</a:t>
            </a:r>
            <a:endParaRPr sz="1400">
              <a:solidFill>
                <a:srgbClr val="F2F2F2"/>
              </a:solidFill>
            </a:endParaRPr>
          </a:p>
        </p:txBody>
      </p:sp>
      <p:sp>
        <p:nvSpPr>
          <p:cNvPr id="180" name="Google Shape;180;p20"/>
          <p:cNvSpPr txBox="1"/>
          <p:nvPr/>
        </p:nvSpPr>
        <p:spPr>
          <a:xfrm>
            <a:off x="611743" y="4474597"/>
            <a:ext cx="494429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Limitations: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Computationally expensive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Less accurate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0"/>
          <p:cNvSpPr txBox="1"/>
          <p:nvPr/>
        </p:nvSpPr>
        <p:spPr>
          <a:xfrm>
            <a:off x="6734709" y="5259427"/>
            <a:ext cx="526569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4: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UAV platform equipped with (a) multi-	spectral and (b) visible camera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[4]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5905" y="1759668"/>
            <a:ext cx="4383304" cy="3312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/>
          <p:nvPr/>
        </p:nvSpPr>
        <p:spPr>
          <a:xfrm>
            <a:off x="-1" y="5994400"/>
            <a:ext cx="12192000" cy="8636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1"/>
          <p:cNvSpPr/>
          <p:nvPr/>
        </p:nvSpPr>
        <p:spPr>
          <a:xfrm>
            <a:off x="0" y="0"/>
            <a:ext cx="45719" cy="5994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1"/>
          <p:cNvSpPr/>
          <p:nvPr/>
        </p:nvSpPr>
        <p:spPr>
          <a:xfrm>
            <a:off x="0" y="-20053"/>
            <a:ext cx="12192000" cy="45719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1"/>
          <p:cNvSpPr/>
          <p:nvPr/>
        </p:nvSpPr>
        <p:spPr>
          <a:xfrm>
            <a:off x="12141868" y="0"/>
            <a:ext cx="45719" cy="5994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F2F2F2"/>
                </a:solidFill>
              </a:rPr>
              <a:t>‹#›</a:t>
            </a:fld>
            <a:endParaRPr sz="1800">
              <a:solidFill>
                <a:srgbClr val="F2F2F2"/>
              </a:solidFill>
            </a:endParaRPr>
          </a:p>
        </p:txBody>
      </p:sp>
      <p:sp>
        <p:nvSpPr>
          <p:cNvPr id="192" name="Google Shape;192;p21"/>
          <p:cNvSpPr txBox="1"/>
          <p:nvPr/>
        </p:nvSpPr>
        <p:spPr>
          <a:xfrm>
            <a:off x="868519" y="467466"/>
            <a:ext cx="11011536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Semantic Segmentation of Tree-Canopy in Urban Environment with Pixel-Wise Deep Learning [5]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1"/>
          <p:cNvSpPr txBox="1"/>
          <p:nvPr/>
        </p:nvSpPr>
        <p:spPr>
          <a:xfrm>
            <a:off x="940415" y="1760337"/>
            <a:ext cx="4311972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Aerial RGB imagery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FCN, </a:t>
            </a:r>
            <a:r>
              <a:rPr b="0" i="0"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U-Net, SegNet</a:t>
            </a: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0" i="0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Dynamic Dilated Convolution Network and DeepLabV3+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Greatly applicable in the urban context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1"/>
          <p:cNvSpPr txBox="1"/>
          <p:nvPr>
            <p:ph idx="11" type="ftr"/>
          </p:nvPr>
        </p:nvSpPr>
        <p:spPr>
          <a:xfrm>
            <a:off x="45719" y="6236449"/>
            <a:ext cx="11350346" cy="3795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2F2F2"/>
                </a:solidFill>
              </a:rPr>
              <a:t>[5] J. A. C. Martins, K. Nogueira, L. P. Osco, F. D. G. Gomes, D. E. G. Furuya, W. N. Gon ̧calves, D. A. Sant’Ana, A. P. M. Ramos, V. Liesenberg, J. A. dos Santos et al., “Semantic segmentation of tree-canopy in urban environment with pixel-wise deep learning,” Remote Sensing, vol. 13, no. 16, p. 3054, 2021.</a:t>
            </a:r>
            <a:endParaRPr sz="1400">
              <a:solidFill>
                <a:srgbClr val="F2F2F2"/>
              </a:solidFill>
            </a:endParaRPr>
          </a:p>
        </p:txBody>
      </p:sp>
      <p:sp>
        <p:nvSpPr>
          <p:cNvPr id="195" name="Google Shape;195;p21"/>
          <p:cNvSpPr txBox="1"/>
          <p:nvPr/>
        </p:nvSpPr>
        <p:spPr>
          <a:xfrm>
            <a:off x="944828" y="3959350"/>
            <a:ext cx="4266358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Limitations: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Poor performance in the complex environment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Lack of generalization and the transferability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1"/>
          <p:cNvSpPr txBox="1"/>
          <p:nvPr/>
        </p:nvSpPr>
        <p:spPr>
          <a:xfrm>
            <a:off x="6734709" y="5259427"/>
            <a:ext cx="526569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5: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Workflow summarizing the fundamental steps of the conducted approach.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[5]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1185" y="1611649"/>
            <a:ext cx="6569239" cy="3598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